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53"/>
  </p:handoutMasterIdLst>
  <p:sldIdLst>
    <p:sldId id="669" r:id="rId2"/>
    <p:sldId id="676" r:id="rId3"/>
    <p:sldId id="630" r:id="rId4"/>
    <p:sldId id="671" r:id="rId5"/>
    <p:sldId id="766" r:id="rId6"/>
    <p:sldId id="788" r:id="rId7"/>
    <p:sldId id="752" r:id="rId8"/>
    <p:sldId id="556" r:id="rId9"/>
    <p:sldId id="753" r:id="rId10"/>
    <p:sldId id="763" r:id="rId11"/>
    <p:sldId id="787" r:id="rId12"/>
    <p:sldId id="770" r:id="rId13"/>
    <p:sldId id="567" r:id="rId14"/>
    <p:sldId id="748" r:id="rId15"/>
    <p:sldId id="749" r:id="rId16"/>
    <p:sldId id="682" r:id="rId17"/>
    <p:sldId id="754" r:id="rId18"/>
    <p:sldId id="755" r:id="rId19"/>
    <p:sldId id="742" r:id="rId20"/>
    <p:sldId id="801" r:id="rId21"/>
    <p:sldId id="560" r:id="rId22"/>
    <p:sldId id="756" r:id="rId23"/>
    <p:sldId id="561" r:id="rId24"/>
    <p:sldId id="789" r:id="rId25"/>
    <p:sldId id="686" r:id="rId26"/>
    <p:sldId id="771" r:id="rId27"/>
    <p:sldId id="765" r:id="rId28"/>
    <p:sldId id="758" r:id="rId29"/>
    <p:sldId id="759" r:id="rId30"/>
    <p:sldId id="772" r:id="rId31"/>
    <p:sldId id="773" r:id="rId32"/>
    <p:sldId id="774" r:id="rId33"/>
    <p:sldId id="799" r:id="rId34"/>
    <p:sldId id="800" r:id="rId35"/>
    <p:sldId id="775" r:id="rId36"/>
    <p:sldId id="778" r:id="rId37"/>
    <p:sldId id="779" r:id="rId38"/>
    <p:sldId id="780" r:id="rId39"/>
    <p:sldId id="781" r:id="rId40"/>
    <p:sldId id="794" r:id="rId41"/>
    <p:sldId id="795" r:id="rId42"/>
    <p:sldId id="796" r:id="rId43"/>
    <p:sldId id="797" r:id="rId44"/>
    <p:sldId id="798" r:id="rId45"/>
    <p:sldId id="782" r:id="rId46"/>
    <p:sldId id="790" r:id="rId47"/>
    <p:sldId id="791" r:id="rId48"/>
    <p:sldId id="792" r:id="rId49"/>
    <p:sldId id="793" r:id="rId50"/>
    <p:sldId id="741" r:id="rId51"/>
  </p:sldIdLst>
  <p:sldSz cx="9144000" cy="5143500" type="screen16x9"/>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74">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B8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6087" autoAdjust="0"/>
    <p:restoredTop sz="82699" autoAdjust="0"/>
  </p:normalViewPr>
  <p:slideViewPr>
    <p:cSldViewPr>
      <p:cViewPr>
        <p:scale>
          <a:sx n="90" d="100"/>
          <a:sy n="90" d="100"/>
        </p:scale>
        <p:origin x="-1085" y="-158"/>
      </p:cViewPr>
      <p:guideLst>
        <p:guide orient="horz" pos="1620"/>
        <p:guide pos="287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788"/>
    </p:cViewPr>
  </p:sorterViewPr>
  <p:notesViewPr>
    <p:cSldViewPr>
      <p:cViewPr varScale="1">
        <p:scale>
          <a:sx n="87" d="100"/>
          <a:sy n="87" d="100"/>
        </p:scale>
        <p:origin x="-382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C99603-CC95-48E3-940C-DC667FD449D8}" type="datetimeFigureOut">
              <a:rPr lang="zh-CN" altLang="en-US" smtClean="0"/>
              <a:t>2024/11/13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F26695-9C1B-47B5-9BD2-95746CB71794}" type="slidenum">
              <a:rPr lang="zh-CN" altLang="en-US" smtClean="0"/>
              <a:t>‹#›</a:t>
            </a:fld>
            <a:endParaRPr lang="zh-CN" altLang="en-US"/>
          </a:p>
        </p:txBody>
      </p:sp>
    </p:spTree>
    <p:extLst>
      <p:ext uri="{BB962C8B-B14F-4D97-AF65-F5344CB8AC3E}">
        <p14:creationId xmlns:p14="http://schemas.microsoft.com/office/powerpoint/2010/main" val="1153543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075" name="日期占位符 2"/>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buFont typeface="Arial" panose="020B0604020202020204" pitchFamily="34" charset="0"/>
              <a:buNone/>
              <a:defRPr sz="1200">
                <a:latin typeface="Arial" panose="020B0604020202020204" pitchFamily="34" charset="0"/>
              </a:defRPr>
            </a:lvl1pPr>
          </a:lstStyle>
          <a:p>
            <a:pPr>
              <a:defRPr/>
            </a:pPr>
            <a:fld id="{E3714BE4-2D55-4732-9879-48107489C518}" type="datetimeFigureOut">
              <a:rPr lang="zh-CN" altLang="en-US"/>
              <a:t>2024/11/13</a:t>
            </a:fld>
            <a:endParaRPr lang="en-US"/>
          </a:p>
        </p:txBody>
      </p:sp>
      <p:sp>
        <p:nvSpPr>
          <p:cNvPr id="53252" name="幻灯片图像占位符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3077" name="备注占位符 4"/>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页脚占位符 5"/>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079" name="灯片编号占位符 6"/>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r">
              <a:buFont typeface="Arial" panose="020B0604020202020204" pitchFamily="34" charset="0"/>
              <a:buNone/>
              <a:defRPr sz="1200">
                <a:latin typeface="Arial" panose="020B0604020202020204" pitchFamily="34" charset="0"/>
              </a:defRPr>
            </a:lvl1pPr>
          </a:lstStyle>
          <a:p>
            <a:pPr>
              <a:defRPr/>
            </a:pPr>
            <a:fld id="{0DF5FA8B-9525-4CCA-92EC-F63A7CD5AE52}" type="slidenum">
              <a:rPr lang="zh-CN" altLang="en-US"/>
              <a:t>‹#›</a:t>
            </a:fld>
            <a:endParaRPr lang="en-US"/>
          </a:p>
        </p:txBody>
      </p:sp>
    </p:spTree>
    <p:extLst>
      <p:ext uri="{BB962C8B-B14F-4D97-AF65-F5344CB8AC3E}">
        <p14:creationId xmlns:p14="http://schemas.microsoft.com/office/powerpoint/2010/main" val="18297993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pPr>
                <a:defRPr/>
              </a:pPr>
              <a:t>1</a:t>
            </a:fld>
            <a:endParaRPr lang="en-US"/>
          </a:p>
        </p:txBody>
      </p:sp>
    </p:spTree>
    <p:extLst>
      <p:ext uri="{BB962C8B-B14F-4D97-AF65-F5344CB8AC3E}">
        <p14:creationId xmlns:p14="http://schemas.microsoft.com/office/powerpoint/2010/main" val="65661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2007</a:t>
            </a:r>
            <a:r>
              <a:rPr lang="zh-CN" altLang="en-US" dirty="0"/>
              <a:t>年，图灵奖获得者</a:t>
            </a:r>
            <a:r>
              <a:rPr lang="en-US" altLang="zh-CN" dirty="0"/>
              <a:t>Jim Gray</a:t>
            </a:r>
            <a:r>
              <a:rPr lang="zh-CN" altLang="en-US" dirty="0"/>
              <a:t>提出了科学研究的第四范式</a:t>
            </a:r>
            <a:r>
              <a:rPr lang="en-US" altLang="zh-CN" dirty="0"/>
              <a:t>——</a:t>
            </a:r>
            <a:r>
              <a:rPr lang="zh-CN" altLang="en-US" dirty="0"/>
              <a:t>数据密集型科学发现范式（</a:t>
            </a:r>
            <a:r>
              <a:rPr lang="en-US" altLang="zh-CN" dirty="0"/>
              <a:t>Data-intensive scientific discovery</a:t>
            </a:r>
            <a:r>
              <a:rPr lang="zh-CN" altLang="en-US" dirty="0"/>
              <a:t>）</a:t>
            </a:r>
            <a:r>
              <a:rPr lang="en-US" altLang="zh-CN" dirty="0"/>
              <a:t>.</a:t>
            </a:r>
            <a:r>
              <a:rPr lang="en-US" altLang="zh-CN" baseline="0" dirty="0"/>
              <a:t> </a:t>
            </a:r>
            <a:r>
              <a:rPr lang="zh-CN" altLang="en-US" baseline="0" dirty="0"/>
              <a:t>在他看来，人类的科学研究活动经历过三种不同范式的演变，分别是：“实验科学范式” 、以模型和归纳为特征的“理论科学范式”，以模拟仿真为特征的“计算科学范式”。第四范式的特征是：科学研究人员只需要从大数据中查找和挖掘所需要的信息和知识，无需直接面对所研究的物理对象。</a:t>
            </a:r>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t>23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智慧城市</a:t>
            </a:r>
            <a:r>
              <a:rPr lang="en-US" altLang="zh-CN" dirty="0"/>
              <a:t>(smart city)</a:t>
            </a:r>
            <a:r>
              <a:rPr lang="zh-CN" altLang="en-US" dirty="0"/>
              <a:t>这一概念发端于</a:t>
            </a:r>
            <a:r>
              <a:rPr lang="en-US" altLang="zh-CN" dirty="0"/>
              <a:t>20</a:t>
            </a:r>
            <a:r>
              <a:rPr lang="zh-CN" altLang="en-US" dirty="0"/>
              <a:t>世纪</a:t>
            </a:r>
            <a:r>
              <a:rPr lang="en-US" altLang="zh-CN" dirty="0"/>
              <a:t>80</a:t>
            </a:r>
            <a:r>
              <a:rPr lang="zh-CN" altLang="en-US" dirty="0"/>
              <a:t>年代的信息城市</a:t>
            </a:r>
            <a:r>
              <a:rPr lang="en-US" altLang="zh-CN" dirty="0"/>
              <a:t>(information city)</a:t>
            </a:r>
            <a:r>
              <a:rPr lang="zh-CN" altLang="en-US" dirty="0"/>
              <a:t>，经历了</a:t>
            </a:r>
            <a:r>
              <a:rPr lang="en-US" altLang="zh-CN" dirty="0"/>
              <a:t>20</a:t>
            </a:r>
            <a:r>
              <a:rPr lang="zh-CN" altLang="en-US" dirty="0"/>
              <a:t>世纪</a:t>
            </a:r>
            <a:r>
              <a:rPr lang="en-US" altLang="zh-CN" dirty="0"/>
              <a:t>90</a:t>
            </a:r>
            <a:r>
              <a:rPr lang="zh-CN" altLang="en-US" dirty="0"/>
              <a:t>年代的智能城市</a:t>
            </a:r>
            <a:r>
              <a:rPr lang="en-US" altLang="zh-CN" dirty="0"/>
              <a:t>(intelligent city)</a:t>
            </a:r>
            <a:r>
              <a:rPr lang="zh-CN" altLang="en-US" dirty="0"/>
              <a:t>与数字城市</a:t>
            </a:r>
            <a:r>
              <a:rPr lang="en-US" altLang="zh-CN" dirty="0"/>
              <a:t>(digital city)</a:t>
            </a:r>
            <a:r>
              <a:rPr lang="zh-CN" altLang="en-US" dirty="0"/>
              <a:t>，在</a:t>
            </a:r>
            <a:r>
              <a:rPr lang="en-US" altLang="zh-CN" dirty="0"/>
              <a:t>2000</a:t>
            </a:r>
            <a:r>
              <a:rPr lang="zh-CN" altLang="en-US" dirty="0"/>
              <a:t>年后逐步演化为智慧城市。</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2009</a:t>
            </a:r>
            <a:r>
              <a:rPr lang="zh-CN" altLang="en-US" dirty="0"/>
              <a:t>年</a:t>
            </a:r>
            <a:r>
              <a:rPr lang="en-US" altLang="zh-CN" dirty="0"/>
              <a:t>IBM</a:t>
            </a:r>
            <a:r>
              <a:rPr lang="zh-CN" altLang="en-US" dirty="0"/>
              <a:t>公司首次提出了智慧城市愿景，使得智慧城市理念与实践在全球范围内迅速传播。目前，在欧洲和北美已有数百座城市宣布建设智慧城市，</a:t>
            </a:r>
            <a:r>
              <a:rPr lang="en-US" altLang="zh-CN" dirty="0"/>
              <a:t>IBM</a:t>
            </a:r>
            <a:r>
              <a:rPr lang="zh-CN" altLang="en-US" dirty="0"/>
              <a:t>公司参与的智慧城市项目多达</a:t>
            </a:r>
            <a:r>
              <a:rPr lang="en-US" altLang="zh-CN" dirty="0"/>
              <a:t>2 500</a:t>
            </a:r>
            <a:r>
              <a:rPr lang="zh-CN" altLang="en-US" dirty="0"/>
              <a:t>余个，微软、思科、西门子、日立、松下等科技公司以及埃森哲、奥雅纳等商业或工程咨询公司也在积极涉足智慧城市建设。</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智慧城市是基于数字城市、物联网和云计算建立的现实世界与数字世界的融合，以实现对人和物的感知、控制和智能服务。</a:t>
            </a:r>
            <a:endParaRPr lang="en-US" altLang="zh-CN" dirty="0"/>
          </a:p>
          <a:p>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t>48</a:t>
            </a:fld>
            <a:endParaRPr lang="en-US"/>
          </a:p>
        </p:txBody>
      </p:sp>
    </p:spTree>
    <p:extLst>
      <p:ext uri="{BB962C8B-B14F-4D97-AF65-F5344CB8AC3E}">
        <p14:creationId xmlns:p14="http://schemas.microsoft.com/office/powerpoint/2010/main" val="1967470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a:latin typeface="Microsoft YaHei" panose="020B0503020204020204" pitchFamily="34" charset="-122"/>
                <a:ea typeface="Microsoft YaHei" panose="020B0503020204020204" pitchFamily="34" charset="-122"/>
              </a:rPr>
              <a:t>数字城市技术把基础地理数据、正射影像、街景景象数据、全景影像数据、三维模型数据结合在一起，在政务网上，通过注册可以进行服务共享，在公共平台、互联网、公网上，通过二次开发可以提供各种交通、导航、旅游、文物、购物等服务系统。</a:t>
            </a:r>
            <a:r>
              <a:rPr lang="zh-CN" altLang="en-US" dirty="0"/>
              <a:t>高速发展的物联网能够实现人与人、人与机器、机器与机器的互联互通，实现智慧城市的各种应用。智慧城市通过互联网把无处不在的智能传感器连接起来，实现对现实城市的全面感知，并利用智能处理技术对海量感知信息进行处理和分析，从中发现客观规律，多个应用系统之间需要实现信息的交互和共享，共同抽取数据进行综合计算并呈现计算结果。要从根本上支撑如此众多繁复系统的安全运行，需要考虑基于云计算的网络架构。</a:t>
            </a:r>
          </a:p>
          <a:p>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0DF5FA8B-9525-4CCA-92EC-F63A7CD5AE52}" type="slidenum">
              <a:rPr lang="zh-CN" altLang="en-US" smtClean="0"/>
              <a:t>49</a:t>
            </a:fld>
            <a:endParaRPr lang="en-US"/>
          </a:p>
        </p:txBody>
      </p:sp>
    </p:spTree>
    <p:extLst>
      <p:ext uri="{BB962C8B-B14F-4D97-AF65-F5344CB8AC3E}">
        <p14:creationId xmlns:p14="http://schemas.microsoft.com/office/powerpoint/2010/main" val="1775760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defRPr/>
            </a:lvl1pPr>
          </a:lstStyle>
          <a:p>
            <a:pPr>
              <a:defRPr/>
            </a:pPr>
            <a:fld id="{FDCE59D2-9FE7-4E5E-AF25-FB176BCCC482}" type="slidenum">
              <a:rPr lang="zh-CN" alt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自定义版式">
    <p:bg>
      <p:bgPr>
        <a:solidFill>
          <a:schemeClr val="bg1">
            <a:lumMod val="9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表格 12"/>
          <p:cNvGraphicFramePr>
            <a:graphicFrameLocks noGrp="1"/>
          </p:cNvGraphicFramePr>
          <p:nvPr userDrawn="1">
            <p:extLst>
              <p:ext uri="{D42A27DB-BD31-4B8C-83A1-F6EECF244321}">
                <p14:modId xmlns:p14="http://schemas.microsoft.com/office/powerpoint/2010/main" val="1322572322"/>
              </p:ext>
            </p:extLst>
          </p:nvPr>
        </p:nvGraphicFramePr>
        <p:xfrm>
          <a:off x="33730" y="998205"/>
          <a:ext cx="1657951" cy="1244193"/>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565433">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数   据</a:t>
                      </a:r>
                    </a:p>
                  </a:txBody>
                  <a:tcPr/>
                </a:tc>
                <a:extLst>
                  <a:ext uri="{0D108BD9-81ED-4DB2-BD59-A6C34878D82A}">
                    <a16:rowId xmlns:a16="http://schemas.microsoft.com/office/drawing/2014/main" xmlns="" val="10000"/>
                  </a:ext>
                </a:extLst>
              </a:tr>
              <a:tr h="678760">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大数据</a:t>
                      </a:r>
                    </a:p>
                  </a:txBody>
                  <a:tcPr/>
                </a:tc>
                <a:extLst>
                  <a:ext uri="{0D108BD9-81ED-4DB2-BD59-A6C34878D82A}">
                    <a16:rowId xmlns:a16="http://schemas.microsoft.com/office/drawing/2014/main" xmlns="" val="10001"/>
                  </a:ext>
                </a:extLst>
              </a:tr>
            </a:tbl>
          </a:graphicData>
        </a:graphic>
      </p:graphicFrame>
      <p:grpSp>
        <p:nvGrpSpPr>
          <p:cNvPr id="17" name="组合 9"/>
          <p:cNvGrpSpPr>
            <a:grpSpLocks/>
          </p:cNvGrpSpPr>
          <p:nvPr userDrawn="1"/>
        </p:nvGrpSpPr>
        <p:grpSpPr bwMode="auto">
          <a:xfrm>
            <a:off x="-5560" y="2799916"/>
            <a:ext cx="1731962" cy="851954"/>
            <a:chOff x="0" y="0"/>
            <a:chExt cx="1701141" cy="788186"/>
          </a:xfrm>
        </p:grpSpPr>
        <p:sp>
          <p:nvSpPr>
            <p:cNvPr id="18"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l"/>
              <a:r>
                <a:rPr lang="zh-CN" altLang="en-US" sz="2300" b="1" dirty="0">
                  <a:solidFill>
                    <a:schemeClr val="bg1"/>
                  </a:solidFill>
                  <a:latin typeface="黑体" panose="02010609060101010101" pitchFamily="49" charset="-122"/>
                  <a:ea typeface="黑体" panose="02010609060101010101" pitchFamily="49" charset="-122"/>
                  <a:sym typeface="Times New Roman" pitchFamily="18" charset="0"/>
                </a:rPr>
                <a:t>数据科学家</a:t>
              </a:r>
            </a:p>
          </p:txBody>
        </p:sp>
        <p:sp>
          <p:nvSpPr>
            <p:cNvPr id="19" name="等腰三角形 11"/>
            <p:cNvSpPr>
              <a:spLocks noChangeArrowheads="1"/>
            </p:cNvSpPr>
            <p:nvPr/>
          </p:nvSpPr>
          <p:spPr bwMode="auto">
            <a:xfrm rot="16200000">
              <a:off x="1557621" y="322583"/>
              <a:ext cx="144016" cy="14302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aphicFrame>
        <p:nvGraphicFramePr>
          <p:cNvPr id="14" name="表格 13"/>
          <p:cNvGraphicFramePr>
            <a:graphicFrameLocks noGrp="1"/>
          </p:cNvGraphicFramePr>
          <p:nvPr userDrawn="1">
            <p:extLst>
              <p:ext uri="{D42A27DB-BD31-4B8C-83A1-F6EECF244321}">
                <p14:modId xmlns:p14="http://schemas.microsoft.com/office/powerpoint/2010/main" val="2758010369"/>
              </p:ext>
            </p:extLst>
          </p:nvPr>
        </p:nvGraphicFramePr>
        <p:xfrm>
          <a:off x="16864" y="2161406"/>
          <a:ext cx="1657951" cy="822960"/>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339380">
                <a:tc>
                  <a:txBody>
                    <a:bodyPr/>
                    <a:lstStyle/>
                    <a:p>
                      <a:pPr algn="ctr"/>
                      <a:r>
                        <a:rPr lang="zh-CN" altLang="en-US" sz="1800" kern="1200" dirty="0">
                          <a:solidFill>
                            <a:schemeClr val="accent1">
                              <a:lumMod val="20000"/>
                              <a:lumOff val="80000"/>
                            </a:schemeClr>
                          </a:solidFill>
                          <a:latin typeface="+mj-ea"/>
                          <a:ea typeface="+mj-ea"/>
                          <a:cs typeface="+mn-cs"/>
                        </a:rPr>
                        <a:t>数据科学</a:t>
                      </a:r>
                    </a:p>
                  </a:txBody>
                  <a:tcPr/>
                </a:tc>
                <a:extLst>
                  <a:ext uri="{0D108BD9-81ED-4DB2-BD59-A6C34878D82A}">
                    <a16:rowId xmlns:a16="http://schemas.microsoft.com/office/drawing/2014/main" xmlns="" val="10000"/>
                  </a:ext>
                </a:extLst>
              </a:tr>
              <a:tr h="339380">
                <a:tc>
                  <a:txBody>
                    <a:bodyPr/>
                    <a:lstStyle/>
                    <a:p>
                      <a:pPr algn="ctr"/>
                      <a:endParaRPr lang="zh-CN" altLang="en-US" sz="24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640620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自定义版式">
    <p:bg>
      <p:bgPr>
        <a:solidFill>
          <a:schemeClr val="bg1">
            <a:lumMod val="9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表格 12"/>
          <p:cNvGraphicFramePr>
            <a:graphicFrameLocks noGrp="1"/>
          </p:cNvGraphicFramePr>
          <p:nvPr userDrawn="1">
            <p:extLst>
              <p:ext uri="{D42A27DB-BD31-4B8C-83A1-F6EECF244321}">
                <p14:modId xmlns:p14="http://schemas.microsoft.com/office/powerpoint/2010/main" val="2338481957"/>
              </p:ext>
            </p:extLst>
          </p:nvPr>
        </p:nvGraphicFramePr>
        <p:xfrm>
          <a:off x="33730" y="998205"/>
          <a:ext cx="1657951" cy="1244193"/>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565433">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数   据</a:t>
                      </a:r>
                    </a:p>
                  </a:txBody>
                  <a:tcPr/>
                </a:tc>
                <a:extLst>
                  <a:ext uri="{0D108BD9-81ED-4DB2-BD59-A6C34878D82A}">
                    <a16:rowId xmlns:a16="http://schemas.microsoft.com/office/drawing/2014/main" xmlns="" val="10000"/>
                  </a:ext>
                </a:extLst>
              </a:tr>
              <a:tr h="678760">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大数据</a:t>
                      </a:r>
                    </a:p>
                  </a:txBody>
                  <a:tcPr/>
                </a:tc>
                <a:extLst>
                  <a:ext uri="{0D108BD9-81ED-4DB2-BD59-A6C34878D82A}">
                    <a16:rowId xmlns:a16="http://schemas.microsoft.com/office/drawing/2014/main" xmlns="" val="10001"/>
                  </a:ext>
                </a:extLst>
              </a:tr>
            </a:tbl>
          </a:graphicData>
        </a:graphic>
      </p:graphicFrame>
      <p:graphicFrame>
        <p:nvGraphicFramePr>
          <p:cNvPr id="14" name="表格 13"/>
          <p:cNvGraphicFramePr>
            <a:graphicFrameLocks noGrp="1"/>
          </p:cNvGraphicFramePr>
          <p:nvPr userDrawn="1">
            <p:extLst>
              <p:ext uri="{D42A27DB-BD31-4B8C-83A1-F6EECF244321}">
                <p14:modId xmlns:p14="http://schemas.microsoft.com/office/powerpoint/2010/main" val="1297300486"/>
              </p:ext>
            </p:extLst>
          </p:nvPr>
        </p:nvGraphicFramePr>
        <p:xfrm>
          <a:off x="49124" y="2186558"/>
          <a:ext cx="1657951" cy="1105272"/>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552636">
                <a:tc>
                  <a:txBody>
                    <a:bodyPr/>
                    <a:lstStyle/>
                    <a:p>
                      <a:pPr algn="ctr"/>
                      <a:r>
                        <a:rPr lang="zh-CN" altLang="en-US" sz="1800" kern="1200" dirty="0">
                          <a:solidFill>
                            <a:schemeClr val="accent1">
                              <a:lumMod val="20000"/>
                              <a:lumOff val="80000"/>
                            </a:schemeClr>
                          </a:solidFill>
                          <a:latin typeface="+mj-ea"/>
                          <a:ea typeface="+mj-ea"/>
                          <a:cs typeface="+mn-cs"/>
                        </a:rPr>
                        <a:t>数据科学</a:t>
                      </a:r>
                    </a:p>
                  </a:txBody>
                  <a:tcPr/>
                </a:tc>
                <a:extLst>
                  <a:ext uri="{0D108BD9-81ED-4DB2-BD59-A6C34878D82A}">
                    <a16:rowId xmlns:a16="http://schemas.microsoft.com/office/drawing/2014/main" xmlns="" val="10000"/>
                  </a:ext>
                </a:extLst>
              </a:tr>
              <a:tr h="552636">
                <a:tc>
                  <a:txBody>
                    <a:bodyPr/>
                    <a:lstStyle/>
                    <a:p>
                      <a:pPr algn="ctr"/>
                      <a:r>
                        <a:rPr lang="zh-CN" altLang="en-US" sz="1800" kern="1200" dirty="0">
                          <a:solidFill>
                            <a:schemeClr val="accent1">
                              <a:lumMod val="20000"/>
                              <a:lumOff val="80000"/>
                            </a:schemeClr>
                          </a:solidFill>
                          <a:latin typeface="+mj-ea"/>
                          <a:ea typeface="+mj-ea"/>
                          <a:cs typeface="+mn-cs"/>
                        </a:rPr>
                        <a:t>数据科学家</a:t>
                      </a:r>
                    </a:p>
                  </a:txBody>
                  <a:tcPr/>
                </a:tc>
                <a:extLst>
                  <a:ext uri="{0D108BD9-81ED-4DB2-BD59-A6C34878D82A}">
                    <a16:rowId xmlns:a16="http://schemas.microsoft.com/office/drawing/2014/main" xmlns="" val="10001"/>
                  </a:ext>
                </a:extLst>
              </a:tr>
            </a:tbl>
          </a:graphicData>
        </a:graphic>
      </p:graphicFrame>
      <p:grpSp>
        <p:nvGrpSpPr>
          <p:cNvPr id="16" name="组合 9"/>
          <p:cNvGrpSpPr>
            <a:grpSpLocks/>
          </p:cNvGrpSpPr>
          <p:nvPr userDrawn="1"/>
        </p:nvGrpSpPr>
        <p:grpSpPr bwMode="auto">
          <a:xfrm>
            <a:off x="-5560" y="3303972"/>
            <a:ext cx="1731962" cy="851954"/>
            <a:chOff x="0" y="0"/>
            <a:chExt cx="1701141" cy="788186"/>
          </a:xfrm>
        </p:grpSpPr>
        <p:sp>
          <p:nvSpPr>
            <p:cNvPr id="20"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300" b="1" dirty="0">
                  <a:solidFill>
                    <a:schemeClr val="bg1"/>
                  </a:solidFill>
                  <a:latin typeface="黑体" panose="02010609060101010101" pitchFamily="49" charset="-122"/>
                  <a:ea typeface="黑体" panose="02010609060101010101" pitchFamily="49" charset="-122"/>
                  <a:sym typeface="Times New Roman" pitchFamily="18" charset="0"/>
                </a:rPr>
                <a:t>应用案例</a:t>
              </a:r>
            </a:p>
          </p:txBody>
        </p:sp>
        <p:sp>
          <p:nvSpPr>
            <p:cNvPr id="21" name="等腰三角形 11"/>
            <p:cNvSpPr>
              <a:spLocks noChangeArrowheads="1"/>
            </p:cNvSpPr>
            <p:nvPr/>
          </p:nvSpPr>
          <p:spPr bwMode="auto">
            <a:xfrm rot="16200000">
              <a:off x="1557621" y="322583"/>
              <a:ext cx="144016" cy="14302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3185142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bg>
      <p:bgPr>
        <a:solidFill>
          <a:schemeClr val="bg1">
            <a:lumMod val="9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表格 12"/>
          <p:cNvGraphicFramePr>
            <a:graphicFrameLocks noGrp="1"/>
          </p:cNvGraphicFramePr>
          <p:nvPr userDrawn="1">
            <p:extLst>
              <p:ext uri="{D42A27DB-BD31-4B8C-83A1-F6EECF244321}">
                <p14:modId xmlns:p14="http://schemas.microsoft.com/office/powerpoint/2010/main" val="3781146661"/>
              </p:ext>
            </p:extLst>
          </p:nvPr>
        </p:nvGraphicFramePr>
        <p:xfrm>
          <a:off x="33730" y="998206"/>
          <a:ext cx="1657951" cy="993030"/>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451290">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数   据</a:t>
                      </a:r>
                    </a:p>
                  </a:txBody>
                  <a:tcPr/>
                </a:tc>
                <a:extLst>
                  <a:ext uri="{0D108BD9-81ED-4DB2-BD59-A6C34878D82A}">
                    <a16:rowId xmlns:a16="http://schemas.microsoft.com/office/drawing/2014/main" xmlns="" val="10000"/>
                  </a:ext>
                </a:extLst>
              </a:tr>
              <a:tr h="541740">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大数据</a:t>
                      </a:r>
                    </a:p>
                  </a:txBody>
                  <a:tcPr/>
                </a:tc>
                <a:extLst>
                  <a:ext uri="{0D108BD9-81ED-4DB2-BD59-A6C34878D82A}">
                    <a16:rowId xmlns:a16="http://schemas.microsoft.com/office/drawing/2014/main" xmlns="" val="10001"/>
                  </a:ext>
                </a:extLst>
              </a:tr>
            </a:tbl>
          </a:graphicData>
        </a:graphic>
      </p:graphicFrame>
      <p:graphicFrame>
        <p:nvGraphicFramePr>
          <p:cNvPr id="14" name="表格 13"/>
          <p:cNvGraphicFramePr>
            <a:graphicFrameLocks noGrp="1"/>
          </p:cNvGraphicFramePr>
          <p:nvPr userDrawn="1">
            <p:extLst>
              <p:ext uri="{D42A27DB-BD31-4B8C-83A1-F6EECF244321}">
                <p14:modId xmlns:p14="http://schemas.microsoft.com/office/powerpoint/2010/main" val="1563902762"/>
              </p:ext>
            </p:extLst>
          </p:nvPr>
        </p:nvGraphicFramePr>
        <p:xfrm>
          <a:off x="49124" y="1995686"/>
          <a:ext cx="1657951" cy="1105272"/>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552636">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数据科学</a:t>
                      </a:r>
                    </a:p>
                  </a:txBody>
                  <a:tcPr/>
                </a:tc>
                <a:extLst>
                  <a:ext uri="{0D108BD9-81ED-4DB2-BD59-A6C34878D82A}">
                    <a16:rowId xmlns:a16="http://schemas.microsoft.com/office/drawing/2014/main" xmlns="" val="10000"/>
                  </a:ext>
                </a:extLst>
              </a:tr>
              <a:tr h="552636">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数据科学家</a:t>
                      </a:r>
                    </a:p>
                  </a:txBody>
                  <a:tcPr/>
                </a:tc>
                <a:extLst>
                  <a:ext uri="{0D108BD9-81ED-4DB2-BD59-A6C34878D82A}">
                    <a16:rowId xmlns:a16="http://schemas.microsoft.com/office/drawing/2014/main" xmlns="" val="10001"/>
                  </a:ext>
                </a:extLst>
              </a:tr>
            </a:tbl>
          </a:graphicData>
        </a:graphic>
      </p:graphicFrame>
      <p:grpSp>
        <p:nvGrpSpPr>
          <p:cNvPr id="16" name="组合 9"/>
          <p:cNvGrpSpPr>
            <a:grpSpLocks/>
          </p:cNvGrpSpPr>
          <p:nvPr userDrawn="1"/>
        </p:nvGrpSpPr>
        <p:grpSpPr bwMode="auto">
          <a:xfrm>
            <a:off x="-9498" y="3507854"/>
            <a:ext cx="1731962" cy="851954"/>
            <a:chOff x="0" y="0"/>
            <a:chExt cx="1701141" cy="788186"/>
          </a:xfrm>
        </p:grpSpPr>
        <p:sp>
          <p:nvSpPr>
            <p:cNvPr id="20"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300" b="1" dirty="0">
                  <a:solidFill>
                    <a:schemeClr val="bg1"/>
                  </a:solidFill>
                  <a:latin typeface="黑体" panose="02010609060101010101" pitchFamily="49" charset="-122"/>
                  <a:ea typeface="黑体" panose="02010609060101010101" pitchFamily="49" charset="-122"/>
                  <a:sym typeface="Times New Roman" pitchFamily="18" charset="0"/>
                </a:rPr>
                <a:t>工具介绍</a:t>
              </a:r>
            </a:p>
          </p:txBody>
        </p:sp>
        <p:sp>
          <p:nvSpPr>
            <p:cNvPr id="21" name="等腰三角形 11"/>
            <p:cNvSpPr>
              <a:spLocks noChangeArrowheads="1"/>
            </p:cNvSpPr>
            <p:nvPr/>
          </p:nvSpPr>
          <p:spPr bwMode="auto">
            <a:xfrm rot="16200000">
              <a:off x="1557621" y="322583"/>
              <a:ext cx="144016" cy="14302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aphicFrame>
        <p:nvGraphicFramePr>
          <p:cNvPr id="15" name="表格 14">
            <a:extLst>
              <a:ext uri="{FF2B5EF4-FFF2-40B4-BE49-F238E27FC236}">
                <a16:creationId xmlns:a16="http://schemas.microsoft.com/office/drawing/2014/main" xmlns="" id="{2268B895-3D1E-4769-A4C2-4E0C109EA6E5}"/>
              </a:ext>
            </a:extLst>
          </p:cNvPr>
          <p:cNvGraphicFramePr>
            <a:graphicFrameLocks noGrp="1"/>
          </p:cNvGraphicFramePr>
          <p:nvPr userDrawn="1">
            <p:extLst>
              <p:ext uri="{D42A27DB-BD31-4B8C-83A1-F6EECF244321}">
                <p14:modId xmlns:p14="http://schemas.microsoft.com/office/powerpoint/2010/main" val="900726190"/>
              </p:ext>
            </p:extLst>
          </p:nvPr>
        </p:nvGraphicFramePr>
        <p:xfrm>
          <a:off x="33729" y="3003798"/>
          <a:ext cx="1657951" cy="1105272"/>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552636">
                <a:tc>
                  <a:txBody>
                    <a:bodyPr/>
                    <a:lstStyle/>
                    <a:p>
                      <a:pPr algn="ctr"/>
                      <a:r>
                        <a:rPr lang="zh-CN" altLang="en-US" sz="1800" kern="1200" dirty="0">
                          <a:solidFill>
                            <a:schemeClr val="accent1">
                              <a:lumMod val="20000"/>
                              <a:lumOff val="80000"/>
                            </a:schemeClr>
                          </a:solidFill>
                          <a:latin typeface="+mj-ea"/>
                          <a:ea typeface="+mj-ea"/>
                          <a:cs typeface="+mn-cs"/>
                        </a:rPr>
                        <a:t>应用案例</a:t>
                      </a:r>
                    </a:p>
                  </a:txBody>
                  <a:tcPr/>
                </a:tc>
                <a:extLst>
                  <a:ext uri="{0D108BD9-81ED-4DB2-BD59-A6C34878D82A}">
                    <a16:rowId xmlns:a16="http://schemas.microsoft.com/office/drawing/2014/main" xmlns="" val="10000"/>
                  </a:ext>
                </a:extLst>
              </a:tr>
              <a:tr h="552636">
                <a:tc>
                  <a:txBody>
                    <a:bodyPr/>
                    <a:lstStyle/>
                    <a:p>
                      <a:pPr algn="ctr"/>
                      <a:endParaRPr lang="zh-CN" altLang="en-US" sz="23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04104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自定义版式">
    <p:bg>
      <p:bgPr>
        <a:solidFill>
          <a:schemeClr val="bg1">
            <a:lumMod val="9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表格 12"/>
          <p:cNvGraphicFramePr>
            <a:graphicFrameLocks noGrp="1"/>
          </p:cNvGraphicFramePr>
          <p:nvPr userDrawn="1">
            <p:extLst>
              <p:ext uri="{D42A27DB-BD31-4B8C-83A1-F6EECF244321}">
                <p14:modId xmlns:p14="http://schemas.microsoft.com/office/powerpoint/2010/main" val="2490098053"/>
              </p:ext>
            </p:extLst>
          </p:nvPr>
        </p:nvGraphicFramePr>
        <p:xfrm>
          <a:off x="33730" y="998205"/>
          <a:ext cx="1657951" cy="1244193"/>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565433">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数   据</a:t>
                      </a:r>
                    </a:p>
                  </a:txBody>
                  <a:tcPr/>
                </a:tc>
                <a:extLst>
                  <a:ext uri="{0D108BD9-81ED-4DB2-BD59-A6C34878D82A}">
                    <a16:rowId xmlns:a16="http://schemas.microsoft.com/office/drawing/2014/main" xmlns="" val="10000"/>
                  </a:ext>
                </a:extLst>
              </a:tr>
              <a:tr h="678760">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大数据</a:t>
                      </a:r>
                    </a:p>
                  </a:txBody>
                  <a:tcPr/>
                </a:tc>
                <a:extLst>
                  <a:ext uri="{0D108BD9-81ED-4DB2-BD59-A6C34878D82A}">
                    <a16:rowId xmlns:a16="http://schemas.microsoft.com/office/drawing/2014/main" xmlns="" val="10001"/>
                  </a:ext>
                </a:extLst>
              </a:tr>
            </a:tbl>
          </a:graphicData>
        </a:graphic>
      </p:graphicFrame>
      <p:graphicFrame>
        <p:nvGraphicFramePr>
          <p:cNvPr id="14" name="表格 13"/>
          <p:cNvGraphicFramePr>
            <a:graphicFrameLocks noGrp="1"/>
          </p:cNvGraphicFramePr>
          <p:nvPr userDrawn="1">
            <p:extLst>
              <p:ext uri="{D42A27DB-BD31-4B8C-83A1-F6EECF244321}">
                <p14:modId xmlns:p14="http://schemas.microsoft.com/office/powerpoint/2010/main" val="243276817"/>
              </p:ext>
            </p:extLst>
          </p:nvPr>
        </p:nvGraphicFramePr>
        <p:xfrm>
          <a:off x="49124" y="2186558"/>
          <a:ext cx="1657951" cy="1321296"/>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660648">
                <a:tc>
                  <a:txBody>
                    <a:bodyPr/>
                    <a:lstStyle/>
                    <a:p>
                      <a:pPr algn="ctr"/>
                      <a:r>
                        <a:rPr lang="zh-CN" altLang="en-US" sz="1800" kern="1200" dirty="0">
                          <a:solidFill>
                            <a:schemeClr val="accent1">
                              <a:lumMod val="20000"/>
                              <a:lumOff val="80000"/>
                            </a:schemeClr>
                          </a:solidFill>
                          <a:latin typeface="+mj-ea"/>
                          <a:ea typeface="+mj-ea"/>
                          <a:cs typeface="+mn-cs"/>
                        </a:rPr>
                        <a:t>数据科学</a:t>
                      </a:r>
                    </a:p>
                  </a:txBody>
                  <a:tcPr/>
                </a:tc>
                <a:extLst>
                  <a:ext uri="{0D108BD9-81ED-4DB2-BD59-A6C34878D82A}">
                    <a16:rowId xmlns:a16="http://schemas.microsoft.com/office/drawing/2014/main" xmlns="" val="10000"/>
                  </a:ext>
                </a:extLst>
              </a:tr>
              <a:tr h="660648">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数据科学家</a:t>
                      </a:r>
                    </a:p>
                  </a:txBody>
                  <a:tcPr/>
                </a:tc>
                <a:extLst>
                  <a:ext uri="{0D108BD9-81ED-4DB2-BD59-A6C34878D82A}">
                    <a16:rowId xmlns:a16="http://schemas.microsoft.com/office/drawing/2014/main" xmlns="" val="10001"/>
                  </a:ext>
                </a:extLst>
              </a:tr>
            </a:tbl>
          </a:graphicData>
        </a:graphic>
      </p:graphicFrame>
      <p:graphicFrame>
        <p:nvGraphicFramePr>
          <p:cNvPr id="15" name="表格 14"/>
          <p:cNvGraphicFramePr>
            <a:graphicFrameLocks noGrp="1"/>
          </p:cNvGraphicFramePr>
          <p:nvPr userDrawn="1">
            <p:extLst>
              <p:ext uri="{D42A27DB-BD31-4B8C-83A1-F6EECF244321}">
                <p14:modId xmlns:p14="http://schemas.microsoft.com/office/powerpoint/2010/main" val="3073384335"/>
              </p:ext>
            </p:extLst>
          </p:nvPr>
        </p:nvGraphicFramePr>
        <p:xfrm>
          <a:off x="31332" y="3435846"/>
          <a:ext cx="1657951" cy="1105272"/>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552636">
                <a:tc>
                  <a:txBody>
                    <a:bodyPr/>
                    <a:lstStyle/>
                    <a:p>
                      <a:pPr marL="0" algn="ctr" defTabSz="914400" rtl="0" eaLnBrk="1" latinLnBrk="0" hangingPunct="1"/>
                      <a:r>
                        <a:rPr lang="zh-CN" altLang="en-US" sz="1800" kern="1200" dirty="0">
                          <a:solidFill>
                            <a:schemeClr val="accent1">
                              <a:lumMod val="20000"/>
                              <a:lumOff val="80000"/>
                            </a:schemeClr>
                          </a:solidFill>
                          <a:latin typeface="+mj-ea"/>
                          <a:ea typeface="+mj-ea"/>
                          <a:cs typeface="+mn-cs"/>
                        </a:rPr>
                        <a:t>应用案例</a:t>
                      </a:r>
                    </a:p>
                  </a:txBody>
                  <a:tcPr/>
                </a:tc>
                <a:extLst>
                  <a:ext uri="{0D108BD9-81ED-4DB2-BD59-A6C34878D82A}">
                    <a16:rowId xmlns:a16="http://schemas.microsoft.com/office/drawing/2014/main" xmlns="" val="10000"/>
                  </a:ext>
                </a:extLst>
              </a:tr>
              <a:tr h="552636">
                <a:tc>
                  <a:txBody>
                    <a:bodyPr/>
                    <a:lstStyle/>
                    <a:p>
                      <a:pPr algn="ctr"/>
                      <a:endParaRPr lang="zh-CN" altLang="en-US" sz="2300" kern="1200" dirty="0">
                        <a:solidFill>
                          <a:schemeClr val="tx1">
                            <a:lumMod val="75000"/>
                            <a:lumOff val="25000"/>
                          </a:schemeClr>
                        </a:solidFill>
                        <a:latin typeface="+mn-lt"/>
                        <a:ea typeface="+mn-ea"/>
                        <a:cs typeface="+mn-cs"/>
                      </a:endParaRPr>
                    </a:p>
                  </a:txBody>
                  <a:tcPr/>
                </a:tc>
                <a:extLst>
                  <a:ext uri="{0D108BD9-81ED-4DB2-BD59-A6C34878D82A}">
                    <a16:rowId xmlns:a16="http://schemas.microsoft.com/office/drawing/2014/main" xmlns="" val="10001"/>
                  </a:ext>
                </a:extLst>
              </a:tr>
            </a:tbl>
          </a:graphicData>
        </a:graphic>
      </p:graphicFrame>
      <p:grpSp>
        <p:nvGrpSpPr>
          <p:cNvPr id="17" name="组合 9"/>
          <p:cNvGrpSpPr>
            <a:grpSpLocks/>
          </p:cNvGrpSpPr>
          <p:nvPr userDrawn="1"/>
        </p:nvGrpSpPr>
        <p:grpSpPr bwMode="auto">
          <a:xfrm>
            <a:off x="-5560" y="4024052"/>
            <a:ext cx="1731962" cy="851954"/>
            <a:chOff x="0" y="0"/>
            <a:chExt cx="1701141" cy="788186"/>
          </a:xfrm>
        </p:grpSpPr>
        <p:sp>
          <p:nvSpPr>
            <p:cNvPr id="18"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300" b="1" dirty="0">
                  <a:solidFill>
                    <a:schemeClr val="bg1"/>
                  </a:solidFill>
                  <a:latin typeface="黑体" panose="02010609060101010101" pitchFamily="49" charset="-122"/>
                  <a:ea typeface="黑体" panose="02010609060101010101" pitchFamily="49" charset="-122"/>
                  <a:sym typeface="Times New Roman" pitchFamily="18" charset="0"/>
                </a:rPr>
                <a:t>小  结</a:t>
              </a:r>
            </a:p>
          </p:txBody>
        </p:sp>
        <p:sp>
          <p:nvSpPr>
            <p:cNvPr id="19" name="等腰三角形 11"/>
            <p:cNvSpPr>
              <a:spLocks noChangeArrowheads="1"/>
            </p:cNvSpPr>
            <p:nvPr/>
          </p:nvSpPr>
          <p:spPr bwMode="auto">
            <a:xfrm rot="16200000">
              <a:off x="1557621" y="322583"/>
              <a:ext cx="144016" cy="14302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2108198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自定义版式">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ln>
        </p:spPr>
      </p:cxnSp>
      <p:sp>
        <p:nvSpPr>
          <p:cNvPr id="5" name="矩形 4"/>
          <p:cNvSpPr/>
          <p:nvPr userDrawn="1"/>
        </p:nvSpPr>
        <p:spPr>
          <a:xfrm>
            <a:off x="0" y="0"/>
            <a:ext cx="1691681" cy="51435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aphicFrame>
        <p:nvGraphicFramePr>
          <p:cNvPr id="13" name="表格 12"/>
          <p:cNvGraphicFramePr>
            <a:graphicFrameLocks noGrp="1"/>
          </p:cNvGraphicFramePr>
          <p:nvPr userDrawn="1"/>
        </p:nvGraphicFramePr>
        <p:xfrm>
          <a:off x="24097" y="1190482"/>
          <a:ext cx="1657951" cy="822960"/>
        </p:xfrm>
        <a:graphic>
          <a:graphicData uri="http://schemas.openxmlformats.org/drawingml/2006/table">
            <a:tbl>
              <a:tblPr firstRow="1" bandRow="1">
                <a:tableStyleId>{2D5ABB26-0587-4C30-8999-92F81FD0307C}</a:tableStyleId>
              </a:tblPr>
              <a:tblGrid>
                <a:gridCol w="1657951"/>
              </a:tblGrid>
              <a:tr h="276206">
                <a:tc>
                  <a:txBody>
                    <a:bodyPr/>
                    <a:lstStyle/>
                    <a:p>
                      <a:pPr algn="ctr"/>
                      <a:endParaRPr lang="zh-CN" altLang="en-US" sz="1800" dirty="0">
                        <a:solidFill>
                          <a:schemeClr val="tx1">
                            <a:lumMod val="75000"/>
                            <a:lumOff val="25000"/>
                          </a:schemeClr>
                        </a:solidFill>
                        <a:latin typeface="+mj-ea"/>
                        <a:ea typeface="+mj-ea"/>
                      </a:endParaRPr>
                    </a:p>
                  </a:txBody>
                  <a:tcPr/>
                </a:tc>
              </a:tr>
              <a:tr h="345257">
                <a:tc>
                  <a:txBody>
                    <a:bodyPr/>
                    <a:lstStyle/>
                    <a:p>
                      <a:pPr algn="ctr"/>
                      <a:endParaRPr lang="zh-CN" altLang="en-US" sz="2400" kern="1200" dirty="0">
                        <a:solidFill>
                          <a:schemeClr val="tx1">
                            <a:lumMod val="75000"/>
                            <a:lumOff val="25000"/>
                          </a:schemeClr>
                        </a:solidFill>
                        <a:latin typeface="+mn-lt"/>
                        <a:ea typeface="+mn-ea"/>
                        <a:cs typeface="+mn-cs"/>
                      </a:endParaRPr>
                    </a:p>
                  </a:txBody>
                  <a:tcPr/>
                </a:tc>
              </a:tr>
            </a:tbl>
          </a:graphicData>
        </a:graphic>
      </p:graphicFrame>
      <p:grpSp>
        <p:nvGrpSpPr>
          <p:cNvPr id="17" name="组合 9"/>
          <p:cNvGrpSpPr/>
          <p:nvPr userDrawn="1"/>
        </p:nvGrpSpPr>
        <p:grpSpPr bwMode="auto">
          <a:xfrm>
            <a:off x="-18268" y="915566"/>
            <a:ext cx="1731962" cy="720080"/>
            <a:chOff x="0" y="0"/>
            <a:chExt cx="1701141" cy="788186"/>
          </a:xfrm>
        </p:grpSpPr>
        <p:sp>
          <p:nvSpPr>
            <p:cNvPr id="18"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r>
                <a:rPr lang="zh-CN" altLang="en-US" sz="2200" b="1" dirty="0">
                  <a:solidFill>
                    <a:schemeClr val="bg1"/>
                  </a:solidFill>
                  <a:latin typeface="黑体" panose="02010609060101010101" pitchFamily="49" charset="-122"/>
                  <a:ea typeface="黑体" panose="02010609060101010101" pitchFamily="49" charset="-122"/>
                  <a:sym typeface="Times New Roman" panose="02020603050405020304" pitchFamily="18" charset="0"/>
                </a:rPr>
                <a:t>大数据概述</a:t>
              </a:r>
            </a:p>
          </p:txBody>
        </p:sp>
        <p:sp>
          <p:nvSpPr>
            <p:cNvPr id="19" name="等腰三角形 11"/>
            <p:cNvSpPr>
              <a:spLocks noChangeArrowheads="1"/>
            </p:cNvSpPr>
            <p:nvPr/>
          </p:nvSpPr>
          <p:spPr bwMode="auto">
            <a:xfrm rot="16200000">
              <a:off x="1557621" y="322583"/>
              <a:ext cx="144016" cy="14302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nvGrpSpPr>
          <p:cNvPr id="12" name="组合 11"/>
          <p:cNvGrpSpPr/>
          <p:nvPr userDrawn="1"/>
        </p:nvGrpSpPr>
        <p:grpSpPr>
          <a:xfrm>
            <a:off x="-2183" y="-832"/>
            <a:ext cx="1703390" cy="776000"/>
            <a:chOff x="-11708" y="0"/>
            <a:chExt cx="1703390" cy="776000"/>
          </a:xfrm>
        </p:grpSpPr>
        <p:sp>
          <p:nvSpPr>
            <p:cNvPr id="14" name="矩形 13"/>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51959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3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Right Triangle 6"/>
          <p:cNvSpPr/>
          <p:nvPr userDrawn="1"/>
        </p:nvSpPr>
        <p:spPr>
          <a:xfrm>
            <a:off x="0" y="942975"/>
            <a:ext cx="4833938" cy="4221163"/>
          </a:xfrm>
          <a:custGeom>
            <a:avLst/>
            <a:gdLst>
              <a:gd name="connsiteX0" fmla="*/ 0 w 3571875"/>
              <a:gd name="connsiteY0" fmla="*/ 3157538 h 3157538"/>
              <a:gd name="connsiteX1" fmla="*/ 0 w 3571875"/>
              <a:gd name="connsiteY1" fmla="*/ 0 h 3157538"/>
              <a:gd name="connsiteX2" fmla="*/ 3571875 w 3571875"/>
              <a:gd name="connsiteY2" fmla="*/ 3157538 h 3157538"/>
              <a:gd name="connsiteX3" fmla="*/ 0 w 3571875"/>
              <a:gd name="connsiteY3" fmla="*/ 3157538 h 3157538"/>
              <a:gd name="connsiteX0-1" fmla="*/ 0 w 3571875"/>
              <a:gd name="connsiteY0-2" fmla="*/ 4658347 h 4658347"/>
              <a:gd name="connsiteX1-3" fmla="*/ 2604052 w 3571875"/>
              <a:gd name="connsiteY1-4" fmla="*/ 0 h 4658347"/>
              <a:gd name="connsiteX2-5" fmla="*/ 3571875 w 3571875"/>
              <a:gd name="connsiteY2-6" fmla="*/ 4658347 h 4658347"/>
              <a:gd name="connsiteX3-7" fmla="*/ 0 w 3571875"/>
              <a:gd name="connsiteY3-8" fmla="*/ 4658347 h 4658347"/>
              <a:gd name="connsiteX0-9" fmla="*/ 0 w 5291344"/>
              <a:gd name="connsiteY0-10" fmla="*/ 4658347 h 4668287"/>
              <a:gd name="connsiteX1-11" fmla="*/ 2604052 w 5291344"/>
              <a:gd name="connsiteY1-12" fmla="*/ 0 h 4668287"/>
              <a:gd name="connsiteX2-13" fmla="*/ 5291344 w 5291344"/>
              <a:gd name="connsiteY2-14" fmla="*/ 4668287 h 4668287"/>
              <a:gd name="connsiteX3-15" fmla="*/ 0 w 5291344"/>
              <a:gd name="connsiteY3-16" fmla="*/ 4658347 h 4668287"/>
              <a:gd name="connsiteX0-17" fmla="*/ 0 w 3373092"/>
              <a:gd name="connsiteY0-18" fmla="*/ 4658347 h 4668287"/>
              <a:gd name="connsiteX1-19" fmla="*/ 2604052 w 3373092"/>
              <a:gd name="connsiteY1-20" fmla="*/ 0 h 4668287"/>
              <a:gd name="connsiteX2-21" fmla="*/ 3373092 w 3373092"/>
              <a:gd name="connsiteY2-22" fmla="*/ 4668287 h 4668287"/>
              <a:gd name="connsiteX3-23" fmla="*/ 0 w 3373092"/>
              <a:gd name="connsiteY3-24" fmla="*/ 4658347 h 4668287"/>
              <a:gd name="connsiteX0-25" fmla="*/ 0 w 3373092"/>
              <a:gd name="connsiteY0-26" fmla="*/ 4141512 h 4151452"/>
              <a:gd name="connsiteX1-27" fmla="*/ 2365513 w 3373092"/>
              <a:gd name="connsiteY1-28" fmla="*/ 0 h 4151452"/>
              <a:gd name="connsiteX2-29" fmla="*/ 3373092 w 3373092"/>
              <a:gd name="connsiteY2-30" fmla="*/ 4151452 h 4151452"/>
              <a:gd name="connsiteX3-31" fmla="*/ 0 w 3373092"/>
              <a:gd name="connsiteY3-32" fmla="*/ 4141512 h 4151452"/>
              <a:gd name="connsiteX0-33" fmla="*/ 0 w 4585666"/>
              <a:gd name="connsiteY0-34" fmla="*/ 4141512 h 4141512"/>
              <a:gd name="connsiteX1-35" fmla="*/ 2365513 w 4585666"/>
              <a:gd name="connsiteY1-36" fmla="*/ 0 h 4141512"/>
              <a:gd name="connsiteX2-37" fmla="*/ 4585666 w 4585666"/>
              <a:gd name="connsiteY2-38" fmla="*/ 4141512 h 4141512"/>
              <a:gd name="connsiteX3-39" fmla="*/ 0 w 4585666"/>
              <a:gd name="connsiteY3-40" fmla="*/ 4141512 h 4141512"/>
              <a:gd name="connsiteX0-41" fmla="*/ 0 w 4585666"/>
              <a:gd name="connsiteY0-42" fmla="*/ 4201147 h 4201147"/>
              <a:gd name="connsiteX1-43" fmla="*/ 3359426 w 4585666"/>
              <a:gd name="connsiteY1-44" fmla="*/ 0 h 4201147"/>
              <a:gd name="connsiteX2-45" fmla="*/ 4585666 w 4585666"/>
              <a:gd name="connsiteY2-46" fmla="*/ 4201147 h 4201147"/>
              <a:gd name="connsiteX3-47" fmla="*/ 0 w 4585666"/>
              <a:gd name="connsiteY3-48" fmla="*/ 4201147 h 4201147"/>
              <a:gd name="connsiteX0-49" fmla="*/ 0 w 4834145"/>
              <a:gd name="connsiteY0-50" fmla="*/ 4201147 h 4221025"/>
              <a:gd name="connsiteX1-51" fmla="*/ 3359426 w 4834145"/>
              <a:gd name="connsiteY1-52" fmla="*/ 0 h 4221025"/>
              <a:gd name="connsiteX2-53" fmla="*/ 4834145 w 4834145"/>
              <a:gd name="connsiteY2-54" fmla="*/ 4221025 h 4221025"/>
              <a:gd name="connsiteX3-55" fmla="*/ 0 w 4834145"/>
              <a:gd name="connsiteY3-56" fmla="*/ 4201147 h 4221025"/>
            </a:gdLst>
            <a:ahLst/>
            <a:cxnLst>
              <a:cxn ang="0">
                <a:pos x="connsiteX0-1" y="connsiteY0-2"/>
              </a:cxn>
              <a:cxn ang="0">
                <a:pos x="connsiteX1-3" y="connsiteY1-4"/>
              </a:cxn>
              <a:cxn ang="0">
                <a:pos x="connsiteX2-5" y="connsiteY2-6"/>
              </a:cxn>
              <a:cxn ang="0">
                <a:pos x="connsiteX3-7" y="connsiteY3-8"/>
              </a:cxn>
            </a:cxnLst>
            <a:rect l="l" t="t" r="r" b="b"/>
            <a:pathLst>
              <a:path w="4834145" h="4221025">
                <a:moveTo>
                  <a:pt x="0" y="4201147"/>
                </a:moveTo>
                <a:lnTo>
                  <a:pt x="3359426" y="0"/>
                </a:lnTo>
                <a:lnTo>
                  <a:pt x="4834145" y="4221025"/>
                </a:lnTo>
                <a:lnTo>
                  <a:pt x="0" y="420114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en-US"/>
          </a:p>
        </p:txBody>
      </p:sp>
      <p:sp>
        <p:nvSpPr>
          <p:cNvPr id="3" name="Freeform 7"/>
          <p:cNvSpPr/>
          <p:nvPr userDrawn="1"/>
        </p:nvSpPr>
        <p:spPr>
          <a:xfrm>
            <a:off x="-12700" y="-11113"/>
            <a:ext cx="4027488" cy="5184776"/>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6771 h 2006771"/>
              <a:gd name="connsiteX1-113" fmla="*/ 2021 w 3352800"/>
              <a:gd name="connsiteY1-114" fmla="*/ 0 h 2006771"/>
              <a:gd name="connsiteX2-115" fmla="*/ 3352800 w 3352800"/>
              <a:gd name="connsiteY2-116" fmla="*/ 4140 h 2006771"/>
              <a:gd name="connsiteX3-117" fmla="*/ 3352800 w 3352800"/>
              <a:gd name="connsiteY3-118" fmla="*/ 2006771 h 2006771"/>
              <a:gd name="connsiteX4-119" fmla="*/ 0 w 3352800"/>
              <a:gd name="connsiteY4-120" fmla="*/ 2006771 h 2006771"/>
              <a:gd name="connsiteX0-121" fmla="*/ 0 w 3352800"/>
              <a:gd name="connsiteY0-122" fmla="*/ 2006771 h 2006771"/>
              <a:gd name="connsiteX1-123" fmla="*/ 2021 w 3352800"/>
              <a:gd name="connsiteY1-124" fmla="*/ 0 h 2006771"/>
              <a:gd name="connsiteX2-125" fmla="*/ 1042885 w 3352800"/>
              <a:gd name="connsiteY2-126" fmla="*/ 270 h 2006771"/>
              <a:gd name="connsiteX3-127" fmla="*/ 3352800 w 3352800"/>
              <a:gd name="connsiteY3-128" fmla="*/ 2006771 h 2006771"/>
              <a:gd name="connsiteX4-129" fmla="*/ 0 w 3352800"/>
              <a:gd name="connsiteY4-130" fmla="*/ 2006771 h 2006771"/>
              <a:gd name="connsiteX0-131" fmla="*/ 0 w 1042885"/>
              <a:gd name="connsiteY0-132" fmla="*/ 2006771 h 2010641"/>
              <a:gd name="connsiteX1-133" fmla="*/ 2021 w 1042885"/>
              <a:gd name="connsiteY1-134" fmla="*/ 0 h 2010641"/>
              <a:gd name="connsiteX2-135" fmla="*/ 1042885 w 1042885"/>
              <a:gd name="connsiteY2-136" fmla="*/ 270 h 2010641"/>
              <a:gd name="connsiteX3-137" fmla="*/ 157539 w 1042885"/>
              <a:gd name="connsiteY3-138" fmla="*/ 2010641 h 2010641"/>
              <a:gd name="connsiteX4-139" fmla="*/ 0 w 1042885"/>
              <a:gd name="connsiteY4-140" fmla="*/ 2006771 h 2010641"/>
              <a:gd name="connsiteX0-141" fmla="*/ 0 w 1042885"/>
              <a:gd name="connsiteY0-142" fmla="*/ 2018381 h 2018381"/>
              <a:gd name="connsiteX1-143" fmla="*/ 2021 w 1042885"/>
              <a:gd name="connsiteY1-144" fmla="*/ 0 h 2018381"/>
              <a:gd name="connsiteX2-145" fmla="*/ 1042885 w 1042885"/>
              <a:gd name="connsiteY2-146" fmla="*/ 270 h 2018381"/>
              <a:gd name="connsiteX3-147" fmla="*/ 157539 w 1042885"/>
              <a:gd name="connsiteY3-148" fmla="*/ 2010641 h 2018381"/>
              <a:gd name="connsiteX4-149" fmla="*/ 0 w 1042885"/>
              <a:gd name="connsiteY4-150" fmla="*/ 2018381 h 2018381"/>
              <a:gd name="connsiteX0-151" fmla="*/ 0 w 1046528"/>
              <a:gd name="connsiteY0-152" fmla="*/ 2018381 h 2018381"/>
              <a:gd name="connsiteX1-153" fmla="*/ 5664 w 1046528"/>
              <a:gd name="connsiteY1-154" fmla="*/ 0 h 2018381"/>
              <a:gd name="connsiteX2-155" fmla="*/ 1046528 w 1046528"/>
              <a:gd name="connsiteY2-156" fmla="*/ 270 h 2018381"/>
              <a:gd name="connsiteX3-157" fmla="*/ 161182 w 1046528"/>
              <a:gd name="connsiteY3-158" fmla="*/ 2010641 h 2018381"/>
              <a:gd name="connsiteX4-159" fmla="*/ 0 w 1046528"/>
              <a:gd name="connsiteY4-160" fmla="*/ 2018381 h 2018381"/>
              <a:gd name="connsiteX0-161" fmla="*/ 0 w 1476449"/>
              <a:gd name="connsiteY0-162" fmla="*/ 2018381 h 2018381"/>
              <a:gd name="connsiteX1-163" fmla="*/ 5664 w 1476449"/>
              <a:gd name="connsiteY1-164" fmla="*/ 0 h 2018381"/>
              <a:gd name="connsiteX2-165" fmla="*/ 1476449 w 1476449"/>
              <a:gd name="connsiteY2-166" fmla="*/ 270 h 2018381"/>
              <a:gd name="connsiteX3-167" fmla="*/ 161182 w 1476449"/>
              <a:gd name="connsiteY3-168" fmla="*/ 2010641 h 2018381"/>
              <a:gd name="connsiteX4-169" fmla="*/ 0 w 1476449"/>
              <a:gd name="connsiteY4-170" fmla="*/ 2018381 h 20183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6449" h="2018381">
                <a:moveTo>
                  <a:pt x="0" y="2018381"/>
                </a:moveTo>
                <a:cubicBezTo>
                  <a:pt x="674" y="1349457"/>
                  <a:pt x="4990" y="668924"/>
                  <a:pt x="5664" y="0"/>
                </a:cubicBezTo>
                <a:lnTo>
                  <a:pt x="1476449" y="270"/>
                </a:lnTo>
                <a:lnTo>
                  <a:pt x="161182" y="2010641"/>
                </a:lnTo>
                <a:lnTo>
                  <a:pt x="0" y="201838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2" name="Right Triangle 6"/>
          <p:cNvSpPr/>
          <p:nvPr userDrawn="1"/>
        </p:nvSpPr>
        <p:spPr>
          <a:xfrm>
            <a:off x="0" y="942975"/>
            <a:ext cx="3373438" cy="4221163"/>
          </a:xfrm>
          <a:custGeom>
            <a:avLst/>
            <a:gdLst>
              <a:gd name="connsiteX0" fmla="*/ 0 w 3571875"/>
              <a:gd name="connsiteY0" fmla="*/ 3157538 h 3157538"/>
              <a:gd name="connsiteX1" fmla="*/ 0 w 3571875"/>
              <a:gd name="connsiteY1" fmla="*/ 0 h 3157538"/>
              <a:gd name="connsiteX2" fmla="*/ 3571875 w 3571875"/>
              <a:gd name="connsiteY2" fmla="*/ 3157538 h 3157538"/>
              <a:gd name="connsiteX3" fmla="*/ 0 w 3571875"/>
              <a:gd name="connsiteY3" fmla="*/ 3157538 h 3157538"/>
              <a:gd name="connsiteX0-1" fmla="*/ 0 w 3571875"/>
              <a:gd name="connsiteY0-2" fmla="*/ 4658347 h 4658347"/>
              <a:gd name="connsiteX1-3" fmla="*/ 2604052 w 3571875"/>
              <a:gd name="connsiteY1-4" fmla="*/ 0 h 4658347"/>
              <a:gd name="connsiteX2-5" fmla="*/ 3571875 w 3571875"/>
              <a:gd name="connsiteY2-6" fmla="*/ 4658347 h 4658347"/>
              <a:gd name="connsiteX3-7" fmla="*/ 0 w 3571875"/>
              <a:gd name="connsiteY3-8" fmla="*/ 4658347 h 4658347"/>
              <a:gd name="connsiteX0-9" fmla="*/ 0 w 5291344"/>
              <a:gd name="connsiteY0-10" fmla="*/ 4658347 h 4668287"/>
              <a:gd name="connsiteX1-11" fmla="*/ 2604052 w 5291344"/>
              <a:gd name="connsiteY1-12" fmla="*/ 0 h 4668287"/>
              <a:gd name="connsiteX2-13" fmla="*/ 5291344 w 5291344"/>
              <a:gd name="connsiteY2-14" fmla="*/ 4668287 h 4668287"/>
              <a:gd name="connsiteX3-15" fmla="*/ 0 w 5291344"/>
              <a:gd name="connsiteY3-16" fmla="*/ 4658347 h 4668287"/>
              <a:gd name="connsiteX0-17" fmla="*/ 0 w 3373092"/>
              <a:gd name="connsiteY0-18" fmla="*/ 4658347 h 4668287"/>
              <a:gd name="connsiteX1-19" fmla="*/ 2604052 w 3373092"/>
              <a:gd name="connsiteY1-20" fmla="*/ 0 h 4668287"/>
              <a:gd name="connsiteX2-21" fmla="*/ 3373092 w 3373092"/>
              <a:gd name="connsiteY2-22" fmla="*/ 4668287 h 4668287"/>
              <a:gd name="connsiteX3-23" fmla="*/ 0 w 3373092"/>
              <a:gd name="connsiteY3-24" fmla="*/ 4658347 h 4668287"/>
              <a:gd name="connsiteX0-25" fmla="*/ 0 w 3373092"/>
              <a:gd name="connsiteY0-26" fmla="*/ 4141512 h 4151452"/>
              <a:gd name="connsiteX1-27" fmla="*/ 2365513 w 3373092"/>
              <a:gd name="connsiteY1-28" fmla="*/ 0 h 4151452"/>
              <a:gd name="connsiteX2-29" fmla="*/ 3373092 w 3373092"/>
              <a:gd name="connsiteY2-30" fmla="*/ 4151452 h 4151452"/>
              <a:gd name="connsiteX3-31" fmla="*/ 0 w 3373092"/>
              <a:gd name="connsiteY3-32" fmla="*/ 4141512 h 4151452"/>
              <a:gd name="connsiteX0-33" fmla="*/ 0 w 4585666"/>
              <a:gd name="connsiteY0-34" fmla="*/ 4141512 h 4141512"/>
              <a:gd name="connsiteX1-35" fmla="*/ 2365513 w 4585666"/>
              <a:gd name="connsiteY1-36" fmla="*/ 0 h 4141512"/>
              <a:gd name="connsiteX2-37" fmla="*/ 4585666 w 4585666"/>
              <a:gd name="connsiteY2-38" fmla="*/ 4141512 h 4141512"/>
              <a:gd name="connsiteX3-39" fmla="*/ 0 w 4585666"/>
              <a:gd name="connsiteY3-40" fmla="*/ 4141512 h 4141512"/>
              <a:gd name="connsiteX0-41" fmla="*/ 0 w 4585666"/>
              <a:gd name="connsiteY0-42" fmla="*/ 4201147 h 4201147"/>
              <a:gd name="connsiteX1-43" fmla="*/ 3359426 w 4585666"/>
              <a:gd name="connsiteY1-44" fmla="*/ 0 h 4201147"/>
              <a:gd name="connsiteX2-45" fmla="*/ 4585666 w 4585666"/>
              <a:gd name="connsiteY2-46" fmla="*/ 4201147 h 4201147"/>
              <a:gd name="connsiteX3-47" fmla="*/ 0 w 4585666"/>
              <a:gd name="connsiteY3-48" fmla="*/ 4201147 h 4201147"/>
              <a:gd name="connsiteX0-49" fmla="*/ 0 w 4834145"/>
              <a:gd name="connsiteY0-50" fmla="*/ 4201147 h 4221025"/>
              <a:gd name="connsiteX1-51" fmla="*/ 3359426 w 4834145"/>
              <a:gd name="connsiteY1-52" fmla="*/ 0 h 4221025"/>
              <a:gd name="connsiteX2-53" fmla="*/ 4834145 w 4834145"/>
              <a:gd name="connsiteY2-54" fmla="*/ 4221025 h 4221025"/>
              <a:gd name="connsiteX3-55" fmla="*/ 0 w 4834145"/>
              <a:gd name="connsiteY3-56" fmla="*/ 4201147 h 4221025"/>
              <a:gd name="connsiteX0-57" fmla="*/ 0 w 3392971"/>
              <a:gd name="connsiteY0-58" fmla="*/ 4201147 h 4211086"/>
              <a:gd name="connsiteX1-59" fmla="*/ 3359426 w 3392971"/>
              <a:gd name="connsiteY1-60" fmla="*/ 0 h 4211086"/>
              <a:gd name="connsiteX2-61" fmla="*/ 3392971 w 3392971"/>
              <a:gd name="connsiteY2-62" fmla="*/ 4211086 h 4211086"/>
              <a:gd name="connsiteX3-63" fmla="*/ 0 w 3392971"/>
              <a:gd name="connsiteY3-64" fmla="*/ 4201147 h 4211086"/>
              <a:gd name="connsiteX0-65" fmla="*/ 0 w 3462545"/>
              <a:gd name="connsiteY0-66" fmla="*/ 4201147 h 4201147"/>
              <a:gd name="connsiteX1-67" fmla="*/ 3359426 w 3462545"/>
              <a:gd name="connsiteY1-68" fmla="*/ 0 h 4201147"/>
              <a:gd name="connsiteX2-69" fmla="*/ 3462545 w 3462545"/>
              <a:gd name="connsiteY2-70" fmla="*/ 4171330 h 4201147"/>
              <a:gd name="connsiteX3-71" fmla="*/ 0 w 3462545"/>
              <a:gd name="connsiteY3-72" fmla="*/ 4201147 h 4201147"/>
              <a:gd name="connsiteX0-73" fmla="*/ 0 w 3359426"/>
              <a:gd name="connsiteY0-74" fmla="*/ 4201147 h 4240904"/>
              <a:gd name="connsiteX1-75" fmla="*/ 3359426 w 3359426"/>
              <a:gd name="connsiteY1-76" fmla="*/ 0 h 4240904"/>
              <a:gd name="connsiteX2-77" fmla="*/ 3353215 w 3359426"/>
              <a:gd name="connsiteY2-78" fmla="*/ 4240904 h 4240904"/>
              <a:gd name="connsiteX3-79" fmla="*/ 0 w 3359426"/>
              <a:gd name="connsiteY3-80" fmla="*/ 4201147 h 4240904"/>
              <a:gd name="connsiteX0-81" fmla="*/ 0 w 3359426"/>
              <a:gd name="connsiteY0-82" fmla="*/ 4201147 h 4211087"/>
              <a:gd name="connsiteX1-83" fmla="*/ 3359426 w 3359426"/>
              <a:gd name="connsiteY1-84" fmla="*/ 0 h 4211087"/>
              <a:gd name="connsiteX2-85" fmla="*/ 3343276 w 3359426"/>
              <a:gd name="connsiteY2-86" fmla="*/ 4211087 h 4211087"/>
              <a:gd name="connsiteX3-87" fmla="*/ 0 w 3359426"/>
              <a:gd name="connsiteY3-88" fmla="*/ 4201147 h 4211087"/>
              <a:gd name="connsiteX0-89" fmla="*/ 0 w 3393053"/>
              <a:gd name="connsiteY0-90" fmla="*/ 4201147 h 4201147"/>
              <a:gd name="connsiteX1-91" fmla="*/ 3359426 w 3393053"/>
              <a:gd name="connsiteY1-92" fmla="*/ 0 h 4201147"/>
              <a:gd name="connsiteX2-93" fmla="*/ 3392971 w 3393053"/>
              <a:gd name="connsiteY2-94" fmla="*/ 4191209 h 4201147"/>
              <a:gd name="connsiteX3-95" fmla="*/ 0 w 3393053"/>
              <a:gd name="connsiteY3-96" fmla="*/ 4201147 h 4201147"/>
              <a:gd name="connsiteX0-97" fmla="*/ 0 w 3359426"/>
              <a:gd name="connsiteY0-98" fmla="*/ 4201147 h 4201148"/>
              <a:gd name="connsiteX1-99" fmla="*/ 3359426 w 3359426"/>
              <a:gd name="connsiteY1-100" fmla="*/ 0 h 4201148"/>
              <a:gd name="connsiteX2-101" fmla="*/ 3343276 w 3359426"/>
              <a:gd name="connsiteY2-102" fmla="*/ 4201148 h 4201148"/>
              <a:gd name="connsiteX3-103" fmla="*/ 0 w 3359426"/>
              <a:gd name="connsiteY3-104" fmla="*/ 4201147 h 4201148"/>
              <a:gd name="connsiteX0-105" fmla="*/ 0 w 3412904"/>
              <a:gd name="connsiteY0-106" fmla="*/ 4201147 h 4221026"/>
              <a:gd name="connsiteX1-107" fmla="*/ 3359426 w 3412904"/>
              <a:gd name="connsiteY1-108" fmla="*/ 0 h 4221026"/>
              <a:gd name="connsiteX2-109" fmla="*/ 3412850 w 3412904"/>
              <a:gd name="connsiteY2-110" fmla="*/ 4221026 h 4221026"/>
              <a:gd name="connsiteX3-111" fmla="*/ 0 w 3412904"/>
              <a:gd name="connsiteY3-112" fmla="*/ 4201147 h 4221026"/>
              <a:gd name="connsiteX0-113" fmla="*/ 0 w 3373260"/>
              <a:gd name="connsiteY0-114" fmla="*/ 4201147 h 4221026"/>
              <a:gd name="connsiteX1-115" fmla="*/ 3359426 w 3373260"/>
              <a:gd name="connsiteY1-116" fmla="*/ 0 h 4221026"/>
              <a:gd name="connsiteX2-117" fmla="*/ 3373093 w 3373260"/>
              <a:gd name="connsiteY2-118" fmla="*/ 4221026 h 4221026"/>
              <a:gd name="connsiteX3-119" fmla="*/ 0 w 3373260"/>
              <a:gd name="connsiteY3-120" fmla="*/ 4201147 h 4221026"/>
            </a:gdLst>
            <a:ahLst/>
            <a:cxnLst>
              <a:cxn ang="0">
                <a:pos x="connsiteX0-1" y="connsiteY0-2"/>
              </a:cxn>
              <a:cxn ang="0">
                <a:pos x="connsiteX1-3" y="connsiteY1-4"/>
              </a:cxn>
              <a:cxn ang="0">
                <a:pos x="connsiteX2-5" y="connsiteY2-6"/>
              </a:cxn>
              <a:cxn ang="0">
                <a:pos x="connsiteX3-7" y="connsiteY3-8"/>
              </a:cxn>
            </a:cxnLst>
            <a:rect l="l" t="t" r="r" b="b"/>
            <a:pathLst>
              <a:path w="3373260" h="4221026">
                <a:moveTo>
                  <a:pt x="0" y="4201147"/>
                </a:moveTo>
                <a:lnTo>
                  <a:pt x="3359426" y="0"/>
                </a:lnTo>
                <a:cubicBezTo>
                  <a:pt x="3357356" y="1413635"/>
                  <a:pt x="3375163" y="2807391"/>
                  <a:pt x="3373093" y="4221026"/>
                </a:cubicBezTo>
                <a:lnTo>
                  <a:pt x="0" y="420114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en-US"/>
          </a:p>
        </p:txBody>
      </p:sp>
      <p:sp>
        <p:nvSpPr>
          <p:cNvPr id="3" name="Freeform 7"/>
          <p:cNvSpPr/>
          <p:nvPr userDrawn="1"/>
        </p:nvSpPr>
        <p:spPr>
          <a:xfrm>
            <a:off x="-12700" y="-11113"/>
            <a:ext cx="4027488" cy="5184776"/>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1" fmla="*/ 0 w 3112294"/>
              <a:gd name="connsiteY0-2" fmla="*/ 2019301 h 2083594"/>
              <a:gd name="connsiteX1-3" fmla="*/ 2793206 w 3112294"/>
              <a:gd name="connsiteY1-4" fmla="*/ 0 h 2083594"/>
              <a:gd name="connsiteX2-5" fmla="*/ 3112294 w 3112294"/>
              <a:gd name="connsiteY2-6" fmla="*/ 80963 h 2083594"/>
              <a:gd name="connsiteX3-7" fmla="*/ 3112294 w 3112294"/>
              <a:gd name="connsiteY3-8" fmla="*/ 2083594 h 2083594"/>
              <a:gd name="connsiteX4-9" fmla="*/ 0 w 3112294"/>
              <a:gd name="connsiteY4-10" fmla="*/ 2019301 h 2083594"/>
              <a:gd name="connsiteX0-11" fmla="*/ 0 w 3345656"/>
              <a:gd name="connsiteY0-12" fmla="*/ 2097882 h 2097882"/>
              <a:gd name="connsiteX1-13" fmla="*/ 3026568 w 3345656"/>
              <a:gd name="connsiteY1-14" fmla="*/ 0 h 2097882"/>
              <a:gd name="connsiteX2-15" fmla="*/ 3345656 w 3345656"/>
              <a:gd name="connsiteY2-16" fmla="*/ 80963 h 2097882"/>
              <a:gd name="connsiteX3-17" fmla="*/ 3345656 w 3345656"/>
              <a:gd name="connsiteY3-18" fmla="*/ 2083594 h 2097882"/>
              <a:gd name="connsiteX4-19" fmla="*/ 0 w 3345656"/>
              <a:gd name="connsiteY4-20" fmla="*/ 2097882 h 2097882"/>
              <a:gd name="connsiteX0-21" fmla="*/ 0 w 2800350"/>
              <a:gd name="connsiteY0-22" fmla="*/ 1935957 h 2083594"/>
              <a:gd name="connsiteX1-23" fmla="*/ 2481262 w 2800350"/>
              <a:gd name="connsiteY1-24" fmla="*/ 0 h 2083594"/>
              <a:gd name="connsiteX2-25" fmla="*/ 2800350 w 2800350"/>
              <a:gd name="connsiteY2-26" fmla="*/ 80963 h 2083594"/>
              <a:gd name="connsiteX3-27" fmla="*/ 2800350 w 2800350"/>
              <a:gd name="connsiteY3-28" fmla="*/ 2083594 h 2083594"/>
              <a:gd name="connsiteX4-29" fmla="*/ 0 w 2800350"/>
              <a:gd name="connsiteY4-30" fmla="*/ 1935957 h 2083594"/>
              <a:gd name="connsiteX0-31" fmla="*/ 0 w 3352800"/>
              <a:gd name="connsiteY0-32" fmla="*/ 2083594 h 2083594"/>
              <a:gd name="connsiteX1-33" fmla="*/ 3033712 w 3352800"/>
              <a:gd name="connsiteY1-34" fmla="*/ 0 h 2083594"/>
              <a:gd name="connsiteX2-35" fmla="*/ 3352800 w 3352800"/>
              <a:gd name="connsiteY2-36" fmla="*/ 80963 h 2083594"/>
              <a:gd name="connsiteX3-37" fmla="*/ 3352800 w 3352800"/>
              <a:gd name="connsiteY3-38" fmla="*/ 2083594 h 2083594"/>
              <a:gd name="connsiteX4-39" fmla="*/ 0 w 3352800"/>
              <a:gd name="connsiteY4-40" fmla="*/ 2083594 h 2083594"/>
              <a:gd name="connsiteX0-41" fmla="*/ 0 w 3352800"/>
              <a:gd name="connsiteY0-42" fmla="*/ 2002631 h 2002631"/>
              <a:gd name="connsiteX1-43" fmla="*/ 3033712 w 3352800"/>
              <a:gd name="connsiteY1-44" fmla="*/ 157162 h 2002631"/>
              <a:gd name="connsiteX2-45" fmla="*/ 3352800 w 3352800"/>
              <a:gd name="connsiteY2-46" fmla="*/ 0 h 2002631"/>
              <a:gd name="connsiteX3-47" fmla="*/ 3352800 w 3352800"/>
              <a:gd name="connsiteY3-48" fmla="*/ 2002631 h 2002631"/>
              <a:gd name="connsiteX4-49" fmla="*/ 0 w 3352800"/>
              <a:gd name="connsiteY4-50" fmla="*/ 2002631 h 2002631"/>
              <a:gd name="connsiteX0-51" fmla="*/ 0 w 3352800"/>
              <a:gd name="connsiteY0-52" fmla="*/ 2002631 h 2002631"/>
              <a:gd name="connsiteX1-53" fmla="*/ 2988469 w 3352800"/>
              <a:gd name="connsiteY1-54" fmla="*/ 59530 h 2002631"/>
              <a:gd name="connsiteX2-55" fmla="*/ 3352800 w 3352800"/>
              <a:gd name="connsiteY2-56" fmla="*/ 0 h 2002631"/>
              <a:gd name="connsiteX3-57" fmla="*/ 3352800 w 3352800"/>
              <a:gd name="connsiteY3-58" fmla="*/ 2002631 h 2002631"/>
              <a:gd name="connsiteX4-59" fmla="*/ 0 w 3352800"/>
              <a:gd name="connsiteY4-60" fmla="*/ 2002631 h 2002631"/>
              <a:gd name="connsiteX0-61" fmla="*/ 0 w 3352800"/>
              <a:gd name="connsiteY0-62" fmla="*/ 2002631 h 2002631"/>
              <a:gd name="connsiteX1-63" fmla="*/ 2833966 w 3352800"/>
              <a:gd name="connsiteY1-64" fmla="*/ 425 h 2002631"/>
              <a:gd name="connsiteX2-65" fmla="*/ 3352800 w 3352800"/>
              <a:gd name="connsiteY2-66" fmla="*/ 0 h 2002631"/>
              <a:gd name="connsiteX3-67" fmla="*/ 3352800 w 3352800"/>
              <a:gd name="connsiteY3-68" fmla="*/ 2002631 h 2002631"/>
              <a:gd name="connsiteX4-69" fmla="*/ 0 w 3352800"/>
              <a:gd name="connsiteY4-70" fmla="*/ 2002631 h 2002631"/>
              <a:gd name="connsiteX0-71" fmla="*/ 0 w 3352800"/>
              <a:gd name="connsiteY0-72" fmla="*/ 2002631 h 2002631"/>
              <a:gd name="connsiteX1-73" fmla="*/ 2845314 w 3352800"/>
              <a:gd name="connsiteY1-74" fmla="*/ 12246 h 2002631"/>
              <a:gd name="connsiteX2-75" fmla="*/ 3352800 w 3352800"/>
              <a:gd name="connsiteY2-76" fmla="*/ 0 h 2002631"/>
              <a:gd name="connsiteX3-77" fmla="*/ 3352800 w 3352800"/>
              <a:gd name="connsiteY3-78" fmla="*/ 2002631 h 2002631"/>
              <a:gd name="connsiteX4-79" fmla="*/ 0 w 3352800"/>
              <a:gd name="connsiteY4-80" fmla="*/ 2002631 h 2002631"/>
              <a:gd name="connsiteX0-81" fmla="*/ 0 w 3352800"/>
              <a:gd name="connsiteY0-82" fmla="*/ 2002631 h 2002631"/>
              <a:gd name="connsiteX1-83" fmla="*/ 2834839 w 3352800"/>
              <a:gd name="connsiteY1-84" fmla="*/ 425 h 2002631"/>
              <a:gd name="connsiteX2-85" fmla="*/ 3352800 w 3352800"/>
              <a:gd name="connsiteY2-86" fmla="*/ 0 h 2002631"/>
              <a:gd name="connsiteX3-87" fmla="*/ 3352800 w 3352800"/>
              <a:gd name="connsiteY3-88" fmla="*/ 2002631 h 2002631"/>
              <a:gd name="connsiteX4-89" fmla="*/ 0 w 3352800"/>
              <a:gd name="connsiteY4-90" fmla="*/ 2002631 h 2002631"/>
              <a:gd name="connsiteX0-91" fmla="*/ 0 w 3352800"/>
              <a:gd name="connsiteY0-92" fmla="*/ 2002631 h 2002631"/>
              <a:gd name="connsiteX1-93" fmla="*/ 2875865 w 3352800"/>
              <a:gd name="connsiteY1-94" fmla="*/ 81782 h 2002631"/>
              <a:gd name="connsiteX2-95" fmla="*/ 3352800 w 3352800"/>
              <a:gd name="connsiteY2-96" fmla="*/ 0 h 2002631"/>
              <a:gd name="connsiteX3-97" fmla="*/ 3352800 w 3352800"/>
              <a:gd name="connsiteY3-98" fmla="*/ 2002631 h 2002631"/>
              <a:gd name="connsiteX4-99" fmla="*/ 0 w 3352800"/>
              <a:gd name="connsiteY4-100" fmla="*/ 2002631 h 2002631"/>
              <a:gd name="connsiteX0-101" fmla="*/ 0 w 3352800"/>
              <a:gd name="connsiteY0-102" fmla="*/ 2002901 h 2002901"/>
              <a:gd name="connsiteX1-103" fmla="*/ 2836585 w 3352800"/>
              <a:gd name="connsiteY1-104" fmla="*/ 0 h 2002901"/>
              <a:gd name="connsiteX2-105" fmla="*/ 3352800 w 3352800"/>
              <a:gd name="connsiteY2-106" fmla="*/ 270 h 2002901"/>
              <a:gd name="connsiteX3-107" fmla="*/ 3352800 w 3352800"/>
              <a:gd name="connsiteY3-108" fmla="*/ 2002901 h 2002901"/>
              <a:gd name="connsiteX4-109" fmla="*/ 0 w 3352800"/>
              <a:gd name="connsiteY4-110" fmla="*/ 2002901 h 2002901"/>
              <a:gd name="connsiteX0-111" fmla="*/ 0 w 3352800"/>
              <a:gd name="connsiteY0-112" fmla="*/ 2006771 h 2006771"/>
              <a:gd name="connsiteX1-113" fmla="*/ 2021 w 3352800"/>
              <a:gd name="connsiteY1-114" fmla="*/ 0 h 2006771"/>
              <a:gd name="connsiteX2-115" fmla="*/ 3352800 w 3352800"/>
              <a:gd name="connsiteY2-116" fmla="*/ 4140 h 2006771"/>
              <a:gd name="connsiteX3-117" fmla="*/ 3352800 w 3352800"/>
              <a:gd name="connsiteY3-118" fmla="*/ 2006771 h 2006771"/>
              <a:gd name="connsiteX4-119" fmla="*/ 0 w 3352800"/>
              <a:gd name="connsiteY4-120" fmla="*/ 2006771 h 2006771"/>
              <a:gd name="connsiteX0-121" fmla="*/ 0 w 3352800"/>
              <a:gd name="connsiteY0-122" fmla="*/ 2006771 h 2006771"/>
              <a:gd name="connsiteX1-123" fmla="*/ 2021 w 3352800"/>
              <a:gd name="connsiteY1-124" fmla="*/ 0 h 2006771"/>
              <a:gd name="connsiteX2-125" fmla="*/ 1042885 w 3352800"/>
              <a:gd name="connsiteY2-126" fmla="*/ 270 h 2006771"/>
              <a:gd name="connsiteX3-127" fmla="*/ 3352800 w 3352800"/>
              <a:gd name="connsiteY3-128" fmla="*/ 2006771 h 2006771"/>
              <a:gd name="connsiteX4-129" fmla="*/ 0 w 3352800"/>
              <a:gd name="connsiteY4-130" fmla="*/ 2006771 h 2006771"/>
              <a:gd name="connsiteX0-131" fmla="*/ 0 w 1042885"/>
              <a:gd name="connsiteY0-132" fmla="*/ 2006771 h 2010641"/>
              <a:gd name="connsiteX1-133" fmla="*/ 2021 w 1042885"/>
              <a:gd name="connsiteY1-134" fmla="*/ 0 h 2010641"/>
              <a:gd name="connsiteX2-135" fmla="*/ 1042885 w 1042885"/>
              <a:gd name="connsiteY2-136" fmla="*/ 270 h 2010641"/>
              <a:gd name="connsiteX3-137" fmla="*/ 157539 w 1042885"/>
              <a:gd name="connsiteY3-138" fmla="*/ 2010641 h 2010641"/>
              <a:gd name="connsiteX4-139" fmla="*/ 0 w 1042885"/>
              <a:gd name="connsiteY4-140" fmla="*/ 2006771 h 2010641"/>
              <a:gd name="connsiteX0-141" fmla="*/ 0 w 1042885"/>
              <a:gd name="connsiteY0-142" fmla="*/ 2018381 h 2018381"/>
              <a:gd name="connsiteX1-143" fmla="*/ 2021 w 1042885"/>
              <a:gd name="connsiteY1-144" fmla="*/ 0 h 2018381"/>
              <a:gd name="connsiteX2-145" fmla="*/ 1042885 w 1042885"/>
              <a:gd name="connsiteY2-146" fmla="*/ 270 h 2018381"/>
              <a:gd name="connsiteX3-147" fmla="*/ 157539 w 1042885"/>
              <a:gd name="connsiteY3-148" fmla="*/ 2010641 h 2018381"/>
              <a:gd name="connsiteX4-149" fmla="*/ 0 w 1042885"/>
              <a:gd name="connsiteY4-150" fmla="*/ 2018381 h 2018381"/>
              <a:gd name="connsiteX0-151" fmla="*/ 0 w 1046528"/>
              <a:gd name="connsiteY0-152" fmla="*/ 2018381 h 2018381"/>
              <a:gd name="connsiteX1-153" fmla="*/ 5664 w 1046528"/>
              <a:gd name="connsiteY1-154" fmla="*/ 0 h 2018381"/>
              <a:gd name="connsiteX2-155" fmla="*/ 1046528 w 1046528"/>
              <a:gd name="connsiteY2-156" fmla="*/ 270 h 2018381"/>
              <a:gd name="connsiteX3-157" fmla="*/ 161182 w 1046528"/>
              <a:gd name="connsiteY3-158" fmla="*/ 2010641 h 2018381"/>
              <a:gd name="connsiteX4-159" fmla="*/ 0 w 1046528"/>
              <a:gd name="connsiteY4-160" fmla="*/ 2018381 h 2018381"/>
              <a:gd name="connsiteX0-161" fmla="*/ 0 w 1476449"/>
              <a:gd name="connsiteY0-162" fmla="*/ 2018381 h 2018381"/>
              <a:gd name="connsiteX1-163" fmla="*/ 5664 w 1476449"/>
              <a:gd name="connsiteY1-164" fmla="*/ 0 h 2018381"/>
              <a:gd name="connsiteX2-165" fmla="*/ 1476449 w 1476449"/>
              <a:gd name="connsiteY2-166" fmla="*/ 270 h 2018381"/>
              <a:gd name="connsiteX3-167" fmla="*/ 161182 w 1476449"/>
              <a:gd name="connsiteY3-168" fmla="*/ 2010641 h 2018381"/>
              <a:gd name="connsiteX4-169" fmla="*/ 0 w 1476449"/>
              <a:gd name="connsiteY4-170" fmla="*/ 2018381 h 201838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76449" h="2018381">
                <a:moveTo>
                  <a:pt x="0" y="2018381"/>
                </a:moveTo>
                <a:cubicBezTo>
                  <a:pt x="674" y="1349457"/>
                  <a:pt x="4990" y="668924"/>
                  <a:pt x="5664" y="0"/>
                </a:cubicBezTo>
                <a:lnTo>
                  <a:pt x="1476449" y="270"/>
                </a:lnTo>
                <a:lnTo>
                  <a:pt x="161182" y="2010641"/>
                </a:lnTo>
                <a:lnTo>
                  <a:pt x="0" y="201838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p:cNvSpPr/>
          <p:nvPr userDrawn="1"/>
        </p:nvSpPr>
        <p:spPr>
          <a:xfrm>
            <a:off x="-12700" y="0"/>
            <a:ext cx="9156700" cy="842963"/>
          </a:xfrm>
          <a:prstGeom prst="rect">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4" name="矩形 3"/>
          <p:cNvSpPr/>
          <p:nvPr userDrawn="1"/>
        </p:nvSpPr>
        <p:spPr>
          <a:xfrm>
            <a:off x="0" y="4321075"/>
            <a:ext cx="9156700" cy="842963"/>
          </a:xfrm>
          <a:prstGeom prst="rect">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7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p:cNvSpPr/>
          <p:nvPr userDrawn="1"/>
        </p:nvSpPr>
        <p:spPr>
          <a:xfrm>
            <a:off x="-12700" y="0"/>
            <a:ext cx="9156700" cy="842963"/>
          </a:xfrm>
          <a:prstGeom prst="rect">
            <a:avLst/>
          </a:prstGeom>
          <a:solidFill>
            <a:srgbClr val="00B0F0">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Tree>
    <p:extLst>
      <p:ext uri="{BB962C8B-B14F-4D97-AF65-F5344CB8AC3E}">
        <p14:creationId xmlns:p14="http://schemas.microsoft.com/office/powerpoint/2010/main" val="738162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幻灯片编号占位符 3"/>
          <p:cNvSpPr>
            <a:spLocks noGrp="1"/>
          </p:cNvSpPr>
          <p:nvPr>
            <p:ph type="sldNum" sz="quarter" idx="4"/>
          </p:nvPr>
        </p:nvSpPr>
        <p:spPr>
          <a:xfrm>
            <a:off x="6840252" y="4785996"/>
            <a:ext cx="2057400" cy="273844"/>
          </a:xfrm>
          <a:prstGeom prst="rect">
            <a:avLst/>
          </a:prstGeom>
        </p:spPr>
        <p:txBody>
          <a:bodyPr vert="horz" lIns="68580" tIns="34290" rIns="68580" bIns="34290" rtlCol="0" anchor="ctr"/>
          <a:lstStyle>
            <a:lvl1pPr algn="r">
              <a:defRPr sz="900">
                <a:solidFill>
                  <a:schemeClr val="tx1"/>
                </a:solidFill>
              </a:defRPr>
            </a:lvl1pPr>
          </a:lstStyle>
          <a:p>
            <a:fld id="{D7C6C06A-6A1C-2E45-A070-5E5418E076A2}" type="slidenum">
              <a:rPr kumimoji="1" lang="zh-CN" altLang="en-US" smtClean="0"/>
              <a:t>‹#›</a:t>
            </a:fld>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headEnd/>
            <a:tailEnd/>
          </a:ln>
        </p:spPr>
      </p:cxnSp>
      <p:sp>
        <p:nvSpPr>
          <p:cNvPr id="5" name="矩形 4"/>
          <p:cNvSpPr/>
          <p:nvPr userDrawn="1"/>
        </p:nvSpPr>
        <p:spPr>
          <a:xfrm>
            <a:off x="0" y="51470"/>
            <a:ext cx="1691681" cy="509202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946" y="2962"/>
            <a:ext cx="1703390" cy="773602"/>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表格 12"/>
          <p:cNvGraphicFramePr>
            <a:graphicFrameLocks noGrp="1"/>
          </p:cNvGraphicFramePr>
          <p:nvPr userDrawn="1">
            <p:extLst>
              <p:ext uri="{D42A27DB-BD31-4B8C-83A1-F6EECF244321}">
                <p14:modId xmlns:p14="http://schemas.microsoft.com/office/powerpoint/2010/main" val="1185759019"/>
              </p:ext>
            </p:extLst>
          </p:nvPr>
        </p:nvGraphicFramePr>
        <p:xfrm>
          <a:off x="33730" y="998207"/>
          <a:ext cx="1607207" cy="741680"/>
        </p:xfrm>
        <a:graphic>
          <a:graphicData uri="http://schemas.openxmlformats.org/drawingml/2006/table">
            <a:tbl>
              <a:tblPr firstRow="1" bandRow="1">
                <a:tableStyleId>{2D5ABB26-0587-4C30-8999-92F81FD0307C}</a:tableStyleId>
              </a:tblPr>
              <a:tblGrid>
                <a:gridCol w="1607207">
                  <a:extLst>
                    <a:ext uri="{9D8B030D-6E8A-4147-A177-3AD203B41FA5}">
                      <a16:colId xmlns:a16="http://schemas.microsoft.com/office/drawing/2014/main" xmlns="" val="20000"/>
                    </a:ext>
                  </a:extLst>
                </a:gridCol>
              </a:tblGrid>
              <a:tr h="370840">
                <a:tc>
                  <a:txBody>
                    <a:bodyPr/>
                    <a:lstStyle/>
                    <a:p>
                      <a:pPr algn="ctr"/>
                      <a:r>
                        <a:rPr lang="zh-CN" altLang="en-US" sz="1800" dirty="0">
                          <a:solidFill>
                            <a:schemeClr val="accent1">
                              <a:lumMod val="20000"/>
                              <a:lumOff val="80000"/>
                            </a:schemeClr>
                          </a:solidFill>
                          <a:latin typeface="+mj-ea"/>
                          <a:ea typeface="+mj-ea"/>
                        </a:rPr>
                        <a:t>数据与大数据</a:t>
                      </a:r>
                    </a:p>
                  </a:txBody>
                  <a:tcPr/>
                </a:tc>
                <a:extLst>
                  <a:ext uri="{0D108BD9-81ED-4DB2-BD59-A6C34878D82A}">
                    <a16:rowId xmlns:a16="http://schemas.microsoft.com/office/drawing/2014/main" xmlns="" val="10000"/>
                  </a:ext>
                </a:extLst>
              </a:tr>
              <a:tr h="370840">
                <a:tc>
                  <a:txBody>
                    <a:bodyPr/>
                    <a:lstStyle/>
                    <a:p>
                      <a:endParaRPr lang="zh-CN" altLang="en-US" dirty="0"/>
                    </a:p>
                  </a:txBody>
                  <a:tcPr/>
                </a:tc>
                <a:extLst>
                  <a:ext uri="{0D108BD9-81ED-4DB2-BD59-A6C34878D82A}">
                    <a16:rowId xmlns:a16="http://schemas.microsoft.com/office/drawing/2014/main" xmlns="" val="10001"/>
                  </a:ext>
                </a:extLst>
              </a:tr>
            </a:tbl>
          </a:graphicData>
        </a:graphic>
      </p:graphicFrame>
      <p:grpSp>
        <p:nvGrpSpPr>
          <p:cNvPr id="17" name="组合 9"/>
          <p:cNvGrpSpPr>
            <a:grpSpLocks/>
          </p:cNvGrpSpPr>
          <p:nvPr userDrawn="1"/>
        </p:nvGrpSpPr>
        <p:grpSpPr bwMode="auto">
          <a:xfrm>
            <a:off x="-19050" y="1503772"/>
            <a:ext cx="1731962" cy="851954"/>
            <a:chOff x="0" y="0"/>
            <a:chExt cx="1701141" cy="788186"/>
          </a:xfrm>
        </p:grpSpPr>
        <p:sp>
          <p:nvSpPr>
            <p:cNvPr id="18"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200" b="0" dirty="0">
                  <a:solidFill>
                    <a:schemeClr val="bg1"/>
                  </a:solidFill>
                  <a:latin typeface="黑体" panose="02010609060101010101" pitchFamily="49" charset="-122"/>
                  <a:ea typeface="黑体" panose="02010609060101010101" pitchFamily="49" charset="-122"/>
                  <a:sym typeface="Times New Roman" pitchFamily="18" charset="0"/>
                </a:rPr>
                <a:t>数据科学的理论基础</a:t>
              </a:r>
            </a:p>
          </p:txBody>
        </p:sp>
        <p:sp>
          <p:nvSpPr>
            <p:cNvPr id="19" name="等腰三角形 11"/>
            <p:cNvSpPr>
              <a:spLocks noChangeArrowheads="1"/>
            </p:cNvSpPr>
            <p:nvPr/>
          </p:nvSpPr>
          <p:spPr bwMode="auto">
            <a:xfrm rot="16200000">
              <a:off x="1557621" y="322583"/>
              <a:ext cx="144016" cy="14302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648802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bg>
      <p:bgPr>
        <a:solidFill>
          <a:schemeClr val="bg1">
            <a:lumMod val="9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组合 9"/>
          <p:cNvGrpSpPr>
            <a:grpSpLocks/>
          </p:cNvGrpSpPr>
          <p:nvPr userDrawn="1"/>
        </p:nvGrpSpPr>
        <p:grpSpPr bwMode="auto">
          <a:xfrm>
            <a:off x="-19050" y="781548"/>
            <a:ext cx="1731962" cy="851954"/>
            <a:chOff x="0" y="0"/>
            <a:chExt cx="1701141" cy="788186"/>
          </a:xfrm>
        </p:grpSpPr>
        <p:sp>
          <p:nvSpPr>
            <p:cNvPr id="11"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000" b="1" dirty="0">
                  <a:solidFill>
                    <a:schemeClr val="bg1"/>
                  </a:solidFill>
                  <a:latin typeface="黑体" panose="02010609060101010101" pitchFamily="49" charset="-122"/>
                  <a:ea typeface="黑体" panose="02010609060101010101" pitchFamily="49" charset="-122"/>
                  <a:sym typeface="Times New Roman" pitchFamily="18" charset="0"/>
                </a:rPr>
                <a:t>数据与</a:t>
              </a:r>
              <a:endParaRPr lang="en-US" altLang="zh-CN" sz="2000" b="1" dirty="0">
                <a:solidFill>
                  <a:schemeClr val="bg1"/>
                </a:solidFill>
                <a:latin typeface="黑体" panose="02010609060101010101" pitchFamily="49" charset="-122"/>
                <a:ea typeface="黑体" panose="02010609060101010101" pitchFamily="49" charset="-122"/>
                <a:sym typeface="Times New Roman" pitchFamily="18" charset="0"/>
              </a:endParaRPr>
            </a:p>
            <a:p>
              <a:pPr algn="ctr"/>
              <a:r>
                <a:rPr lang="zh-CN" altLang="en-US" sz="2000" b="1" dirty="0">
                  <a:solidFill>
                    <a:schemeClr val="bg1"/>
                  </a:solidFill>
                  <a:latin typeface="黑体" panose="02010609060101010101" pitchFamily="49" charset="-122"/>
                  <a:ea typeface="黑体" panose="02010609060101010101" pitchFamily="49" charset="-122"/>
                  <a:sym typeface="Times New Roman" pitchFamily="18" charset="0"/>
                </a:rPr>
                <a:t>大数据</a:t>
              </a:r>
            </a:p>
          </p:txBody>
        </p:sp>
        <p:sp>
          <p:nvSpPr>
            <p:cNvPr id="12" name="等腰三角形 11"/>
            <p:cNvSpPr>
              <a:spLocks noChangeArrowheads="1"/>
            </p:cNvSpPr>
            <p:nvPr/>
          </p:nvSpPr>
          <p:spPr bwMode="auto">
            <a:xfrm rot="16200000">
              <a:off x="1557621" y="322583"/>
              <a:ext cx="144016" cy="14302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2153825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lumMod val="95000"/>
          </a:schemeClr>
        </a:soli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1691681" y="771550"/>
            <a:ext cx="9526" cy="4371950"/>
          </a:xfrm>
          <a:prstGeom prst="line">
            <a:avLst/>
          </a:prstGeom>
          <a:noFill/>
          <a:ln w="19050" cap="flat" cmpd="sng">
            <a:solidFill>
              <a:schemeClr val="accent3"/>
            </a:solidFill>
            <a:prstDash val="sysDot"/>
            <a:miter lim="800000"/>
            <a:headEnd/>
            <a:tailEnd/>
          </a:ln>
        </p:spPr>
      </p:cxnSp>
      <p:sp>
        <p:nvSpPr>
          <p:cNvPr id="4" name="灯片编号占位符 3"/>
          <p:cNvSpPr>
            <a:spLocks noGrp="1"/>
          </p:cNvSpPr>
          <p:nvPr>
            <p:ph type="sldNum" sz="quarter" idx="11"/>
          </p:nvPr>
        </p:nvSpPr>
        <p:spPr/>
        <p:txBody>
          <a:bodyPr/>
          <a:lstStyle/>
          <a:p>
            <a:pPr>
              <a:defRPr/>
            </a:pPr>
            <a:fld id="{6E2F910A-3336-4B9D-923D-41F49BEB009F}" type="slidenum">
              <a:rPr lang="zh-CN" altLang="en-US" smtClean="0"/>
              <a:pPr>
                <a:defRPr/>
              </a:pPr>
              <a:t>‹#›</a:t>
            </a:fld>
            <a:endParaRPr lang="en-US"/>
          </a:p>
        </p:txBody>
      </p:sp>
      <p:sp>
        <p:nvSpPr>
          <p:cNvPr id="5" name="矩形 4"/>
          <p:cNvSpPr/>
          <p:nvPr userDrawn="1"/>
        </p:nvSpPr>
        <p:spPr>
          <a:xfrm>
            <a:off x="0" y="0"/>
            <a:ext cx="1691681" cy="51435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接连接符 12"/>
          <p:cNvSpPr>
            <a:spLocks noChangeShapeType="1"/>
          </p:cNvSpPr>
          <p:nvPr userDrawn="1"/>
        </p:nvSpPr>
        <p:spPr bwMode="auto">
          <a:xfrm>
            <a:off x="1691681" y="776625"/>
            <a:ext cx="7452319" cy="0"/>
          </a:xfrm>
          <a:prstGeom prst="line">
            <a:avLst/>
          </a:prstGeom>
          <a:noFill/>
          <a:ln w="19050" cap="flat" cmpd="sng">
            <a:solidFill>
              <a:srgbClr val="00B0F0"/>
            </a:solidFill>
            <a:miter lim="800000"/>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grpSp>
        <p:nvGrpSpPr>
          <p:cNvPr id="7" name="组合 6"/>
          <p:cNvGrpSpPr/>
          <p:nvPr userDrawn="1"/>
        </p:nvGrpSpPr>
        <p:grpSpPr>
          <a:xfrm>
            <a:off x="-2183" y="5075"/>
            <a:ext cx="1703390" cy="776000"/>
            <a:chOff x="-11708" y="0"/>
            <a:chExt cx="1703390" cy="776000"/>
          </a:xfrm>
        </p:grpSpPr>
        <p:sp>
          <p:nvSpPr>
            <p:cNvPr id="8" name="矩形 7"/>
            <p:cNvSpPr/>
            <p:nvPr/>
          </p:nvSpPr>
          <p:spPr>
            <a:xfrm>
              <a:off x="-11708" y="4450"/>
              <a:ext cx="1703390" cy="771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1" y="0"/>
              <a:ext cx="1224135" cy="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3" name="表格 12"/>
          <p:cNvGraphicFramePr>
            <a:graphicFrameLocks noGrp="1"/>
          </p:cNvGraphicFramePr>
          <p:nvPr userDrawn="1">
            <p:extLst>
              <p:ext uri="{D42A27DB-BD31-4B8C-83A1-F6EECF244321}">
                <p14:modId xmlns:p14="http://schemas.microsoft.com/office/powerpoint/2010/main" val="2142939548"/>
              </p:ext>
            </p:extLst>
          </p:nvPr>
        </p:nvGraphicFramePr>
        <p:xfrm>
          <a:off x="33730" y="998205"/>
          <a:ext cx="1657951" cy="1172185"/>
        </p:xfrm>
        <a:graphic>
          <a:graphicData uri="http://schemas.openxmlformats.org/drawingml/2006/table">
            <a:tbl>
              <a:tblPr firstRow="1" bandRow="1">
                <a:tableStyleId>{2D5ABB26-0587-4C30-8999-92F81FD0307C}</a:tableStyleId>
              </a:tblPr>
              <a:tblGrid>
                <a:gridCol w="1657951">
                  <a:extLst>
                    <a:ext uri="{9D8B030D-6E8A-4147-A177-3AD203B41FA5}">
                      <a16:colId xmlns:a16="http://schemas.microsoft.com/office/drawing/2014/main" xmlns="" val="20000"/>
                    </a:ext>
                  </a:extLst>
                </a:gridCol>
              </a:tblGrid>
              <a:tr h="493425">
                <a:tc>
                  <a:txBody>
                    <a:bodyPr/>
                    <a:lstStyle/>
                    <a:p>
                      <a:pPr algn="ctr"/>
                      <a:r>
                        <a:rPr lang="zh-CN" altLang="en-US" sz="1800" dirty="0">
                          <a:solidFill>
                            <a:schemeClr val="accent1">
                              <a:lumMod val="20000"/>
                              <a:lumOff val="80000"/>
                            </a:schemeClr>
                          </a:solidFill>
                          <a:latin typeface="+mj-ea"/>
                          <a:ea typeface="+mj-ea"/>
                        </a:rPr>
                        <a:t>数据与大数据</a:t>
                      </a:r>
                    </a:p>
                  </a:txBody>
                  <a:tcPr/>
                </a:tc>
                <a:extLst>
                  <a:ext uri="{0D108BD9-81ED-4DB2-BD59-A6C34878D82A}">
                    <a16:rowId xmlns:a16="http://schemas.microsoft.com/office/drawing/2014/main" xmlns="" val="10000"/>
                  </a:ext>
                </a:extLst>
              </a:tr>
              <a:tr h="678760">
                <a:tc>
                  <a:txBody>
                    <a:bodyPr/>
                    <a:lstStyle/>
                    <a:p>
                      <a:pPr algn="ctr"/>
                      <a:r>
                        <a:rPr lang="zh-CN" altLang="en-US" sz="1800" kern="1200" dirty="0">
                          <a:solidFill>
                            <a:schemeClr val="accent1">
                              <a:lumMod val="20000"/>
                              <a:lumOff val="80000"/>
                            </a:schemeClr>
                          </a:solidFill>
                          <a:latin typeface="+mj-ea"/>
                          <a:ea typeface="+mj-ea"/>
                          <a:cs typeface="+mn-cs"/>
                        </a:rPr>
                        <a:t>数据科学的理论基础</a:t>
                      </a:r>
                    </a:p>
                  </a:txBody>
                  <a:tcPr/>
                </a:tc>
                <a:extLst>
                  <a:ext uri="{0D108BD9-81ED-4DB2-BD59-A6C34878D82A}">
                    <a16:rowId xmlns:a16="http://schemas.microsoft.com/office/drawing/2014/main" xmlns="" val="10001"/>
                  </a:ext>
                </a:extLst>
              </a:tr>
            </a:tbl>
          </a:graphicData>
        </a:graphic>
      </p:graphicFrame>
      <p:grpSp>
        <p:nvGrpSpPr>
          <p:cNvPr id="17" name="组合 9"/>
          <p:cNvGrpSpPr>
            <a:grpSpLocks/>
          </p:cNvGrpSpPr>
          <p:nvPr userDrawn="1"/>
        </p:nvGrpSpPr>
        <p:grpSpPr bwMode="auto">
          <a:xfrm>
            <a:off x="-21439" y="2283718"/>
            <a:ext cx="1731962" cy="851954"/>
            <a:chOff x="0" y="0"/>
            <a:chExt cx="1701141" cy="788186"/>
          </a:xfrm>
        </p:grpSpPr>
        <p:sp>
          <p:nvSpPr>
            <p:cNvPr id="18" name="矩形 10"/>
            <p:cNvSpPr>
              <a:spLocks noChangeArrowheads="1"/>
            </p:cNvSpPr>
            <p:nvPr/>
          </p:nvSpPr>
          <p:spPr bwMode="auto">
            <a:xfrm>
              <a:off x="0" y="0"/>
              <a:ext cx="1691680" cy="788186"/>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r>
                <a:rPr lang="zh-CN" altLang="en-US" sz="2000" b="1" dirty="0">
                  <a:solidFill>
                    <a:schemeClr val="bg1"/>
                  </a:solidFill>
                  <a:latin typeface="黑体" panose="02010609060101010101" pitchFamily="49" charset="-122"/>
                  <a:ea typeface="黑体" panose="02010609060101010101" pitchFamily="49" charset="-122"/>
                  <a:sym typeface="Times New Roman" pitchFamily="18" charset="0"/>
                </a:rPr>
                <a:t>数据科学应</a:t>
              </a:r>
              <a:endParaRPr lang="en-US" altLang="zh-CN" sz="2000" b="1" dirty="0">
                <a:solidFill>
                  <a:schemeClr val="bg1"/>
                </a:solidFill>
                <a:latin typeface="黑体" panose="02010609060101010101" pitchFamily="49" charset="-122"/>
                <a:ea typeface="黑体" panose="02010609060101010101" pitchFamily="49" charset="-122"/>
                <a:sym typeface="Times New Roman" pitchFamily="18" charset="0"/>
              </a:endParaRPr>
            </a:p>
            <a:p>
              <a:pPr algn="ctr"/>
              <a:r>
                <a:rPr lang="zh-CN" altLang="en-US" sz="2000" b="1" dirty="0">
                  <a:solidFill>
                    <a:schemeClr val="bg1"/>
                  </a:solidFill>
                  <a:latin typeface="黑体" panose="02010609060101010101" pitchFamily="49" charset="-122"/>
                  <a:ea typeface="黑体" panose="02010609060101010101" pitchFamily="49" charset="-122"/>
                  <a:sym typeface="Times New Roman" pitchFamily="18" charset="0"/>
                </a:rPr>
                <a:t>用实践</a:t>
              </a:r>
            </a:p>
          </p:txBody>
        </p:sp>
        <p:sp>
          <p:nvSpPr>
            <p:cNvPr id="19" name="等腰三角形 11"/>
            <p:cNvSpPr>
              <a:spLocks noChangeArrowheads="1"/>
            </p:cNvSpPr>
            <p:nvPr/>
          </p:nvSpPr>
          <p:spPr bwMode="auto">
            <a:xfrm rot="16200000">
              <a:off x="1557621" y="322583"/>
              <a:ext cx="144016" cy="143024"/>
            </a:xfrm>
            <a:prstGeom prst="triangle">
              <a:avLst>
                <a:gd name="adj" fmla="val 50000"/>
              </a:avLst>
            </a:prstGeom>
            <a:solidFill>
              <a:schemeClr val="bg1"/>
            </a:solidFill>
            <a:ln>
              <a:noFill/>
            </a:ln>
            <a:extLst>
              <a:ext uri="{91240B29-F687-4F45-9708-019B960494DF}">
                <a14:hiddenLine xmlns:a14="http://schemas.microsoft.com/office/drawing/2010/main" w="25400" cap="flat" cmpd="sng">
                  <a:solidFill>
                    <a:srgbClr val="395E8A"/>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Tree>
    <p:extLst>
      <p:ext uri="{BB962C8B-B14F-4D97-AF65-F5344CB8AC3E}">
        <p14:creationId xmlns:p14="http://schemas.microsoft.com/office/powerpoint/2010/main" val="1508066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325" y="274638"/>
            <a:ext cx="7521575" cy="411162"/>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1029" name="Text Placeholder 2"/>
          <p:cNvSpPr>
            <a:spLocks noGrp="1"/>
          </p:cNvSpPr>
          <p:nvPr>
            <p:ph type="body" idx="1"/>
          </p:nvPr>
        </p:nvSpPr>
        <p:spPr bwMode="auto">
          <a:xfrm>
            <a:off x="822325" y="825500"/>
            <a:ext cx="7521575" cy="268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Footer Placeholder 4"/>
          <p:cNvSpPr>
            <a:spLocks noGrp="1"/>
          </p:cNvSpPr>
          <p:nvPr>
            <p:ph type="ftr" sz="quarter" idx="3"/>
          </p:nvPr>
        </p:nvSpPr>
        <p:spPr>
          <a:xfrm>
            <a:off x="3517900" y="4713288"/>
            <a:ext cx="4724400" cy="206375"/>
          </a:xfrm>
          <a:prstGeom prst="rect">
            <a:avLst/>
          </a:prstGeom>
        </p:spPr>
        <p:txBody>
          <a:bodyPr vert="horz" lIns="91440" tIns="45720" rIns="91440" bIns="45720" rtlCol="0" anchor="ctr"/>
          <a:lstStyle>
            <a:lvl1pPr algn="r">
              <a:buFont typeface="Arial" panose="020B0604020202020204" pitchFamily="34" charset="0"/>
              <a:buNone/>
              <a:defRPr sz="1000" cap="all" spc="200" baseline="0">
                <a:solidFill>
                  <a:srgbClr val="FFFFFF"/>
                </a:solidFill>
                <a:latin typeface="Arial" panose="020B0604020202020204" pitchFamily="34" charset="0"/>
              </a:defRPr>
            </a:lvl1pPr>
          </a:lstStyle>
          <a:p>
            <a:pPr>
              <a:defRPr/>
            </a:pPr>
            <a:endParaRPr lang="en-US"/>
          </a:p>
        </p:txBody>
      </p:sp>
      <p:sp>
        <p:nvSpPr>
          <p:cNvPr id="6" name="Slide Number Placeholder 5"/>
          <p:cNvSpPr>
            <a:spLocks noGrp="1"/>
          </p:cNvSpPr>
          <p:nvPr>
            <p:ph type="sldNum" sz="quarter" idx="4"/>
          </p:nvPr>
        </p:nvSpPr>
        <p:spPr>
          <a:xfrm>
            <a:off x="8401050" y="4627563"/>
            <a:ext cx="503238" cy="377825"/>
          </a:xfrm>
          <a:prstGeom prst="ellipse">
            <a:avLst/>
          </a:prstGeom>
          <a:ln w="19050">
            <a:solidFill>
              <a:srgbClr val="FFFFFF"/>
            </a:solidFill>
          </a:ln>
        </p:spPr>
        <p:txBody>
          <a:bodyPr vert="horz" lIns="9144" tIns="9144" rIns="9144" bIns="9144" rtlCol="0" anchor="ctr">
            <a:normAutofit/>
          </a:bodyPr>
          <a:lstStyle>
            <a:lvl1pPr algn="ctr">
              <a:buFont typeface="Arial" panose="020B0604020202020204" pitchFamily="34" charset="0"/>
              <a:buNone/>
              <a:defRPr sz="1650">
                <a:solidFill>
                  <a:srgbClr val="FFFFFF"/>
                </a:solidFill>
                <a:latin typeface="Arial" panose="020B0604020202020204" pitchFamily="34" charset="0"/>
              </a:defRPr>
            </a:lvl1pPr>
          </a:lstStyle>
          <a:p>
            <a:pPr>
              <a:defRPr/>
            </a:pPr>
            <a:fld id="{6E2F910A-3336-4B9D-923D-41F49BEB009F}" type="slidenum">
              <a:rPr lang="zh-CN" altLang="en-US"/>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63" r:id="rId4"/>
    <p:sldLayoutId id="2147483744" r:id="rId5"/>
    <p:sldLayoutId id="2147483664" r:id="rId6"/>
    <p:sldLayoutId id="2147483743" r:id="rId7"/>
    <p:sldLayoutId id="2147483745" r:id="rId8"/>
    <p:sldLayoutId id="2147483746" r:id="rId9"/>
    <p:sldLayoutId id="2147483747" r:id="rId10"/>
    <p:sldLayoutId id="2147483748" r:id="rId11"/>
    <p:sldLayoutId id="2147483750" r:id="rId12"/>
    <p:sldLayoutId id="2147483749" r:id="rId13"/>
    <p:sldLayoutId id="2147483751" r:id="rId14"/>
  </p:sldLayoutIdLst>
  <p:txStyles>
    <p:title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p:titleStyle>
    <p:body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pn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baike.baidu.com/item/%E5%8A%A8%E7%94%BB" TargetMode="External"/><Relationship Id="rId2" Type="http://schemas.openxmlformats.org/officeDocument/2006/relationships/image" Target="../media/image9.png"/><Relationship Id="rId1" Type="http://schemas.openxmlformats.org/officeDocument/2006/relationships/slideLayout" Target="../slideLayouts/slideLayout8.xml"/><Relationship Id="rId6" Type="http://schemas.openxmlformats.org/officeDocument/2006/relationships/hyperlink" Target="https://baike.baidu.com/item/Flash/33054" TargetMode="External"/><Relationship Id="rId5" Type="http://schemas.openxmlformats.org/officeDocument/2006/relationships/hyperlink" Target="https://baike.baidu.com/item/%E8%A7%86%E9%A2%91" TargetMode="External"/><Relationship Id="rId4" Type="http://schemas.openxmlformats.org/officeDocument/2006/relationships/hyperlink" Target="https://baike.baidu.com/item/%E5%A3%B0%E9%9F%B3/3368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9" name="矩形 11"/>
          <p:cNvSpPr>
            <a:spLocks noChangeArrowheads="1"/>
          </p:cNvSpPr>
          <p:nvPr/>
        </p:nvSpPr>
        <p:spPr bwMode="auto">
          <a:xfrm>
            <a:off x="2015207" y="1831905"/>
            <a:ext cx="7128793" cy="623248"/>
          </a:xfrm>
          <a:prstGeom prst="rect">
            <a:avLst/>
          </a:prstGeom>
          <a:solidFill>
            <a:srgbClr val="0C0C0C">
              <a:alpha val="71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nchor="t" anchorCtr="1">
            <a:spAutoFit/>
          </a:bodyPr>
          <a:lstStyle/>
          <a:p>
            <a:pPr>
              <a:spcAft>
                <a:spcPts val="1350"/>
              </a:spcAft>
            </a:pPr>
            <a:r>
              <a:rPr lang="zh-CN" altLang="en-US" sz="3600" b="1" dirty="0" smtClean="0">
                <a:solidFill>
                  <a:schemeClr val="bg1"/>
                </a:solidFill>
                <a:latin typeface="微软雅黑" pitchFamily="34" charset="-122"/>
                <a:ea typeface="微软雅黑" pitchFamily="34" charset="-122"/>
              </a:rPr>
              <a:t>数  据  科  学  导  论</a:t>
            </a:r>
            <a:endParaRPr lang="zh-CN" altLang="zh-CN" sz="3600" b="1" dirty="0">
              <a:solidFill>
                <a:schemeClr val="bg1"/>
              </a:solidFill>
              <a:latin typeface="微软雅黑" pitchFamily="34" charset="-122"/>
              <a:ea typeface="微软雅黑" pitchFamily="34" charset="-122"/>
            </a:endParaRPr>
          </a:p>
        </p:txBody>
      </p:sp>
      <p:sp>
        <p:nvSpPr>
          <p:cNvPr id="10" name="文本框 37"/>
          <p:cNvSpPr>
            <a:spLocks noChangeArrowheads="1"/>
          </p:cNvSpPr>
          <p:nvPr/>
        </p:nvSpPr>
        <p:spPr bwMode="auto">
          <a:xfrm>
            <a:off x="6561127" y="3147814"/>
            <a:ext cx="2547377" cy="1177245"/>
          </a:xfrm>
          <a:prstGeom prst="rect">
            <a:avLst/>
          </a:prstGeom>
          <a:solidFill>
            <a:schemeClr val="accent3">
              <a:lumMod val="60000"/>
              <a:lumOff val="4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lIns="68580" tIns="34290" rIns="68580" bIns="34290">
            <a:spAutoFit/>
          </a:bodyPr>
          <a:lstStyle/>
          <a:p>
            <a:pPr>
              <a:lnSpc>
                <a:spcPct val="150000"/>
              </a:lnSpc>
            </a:pPr>
            <a:r>
              <a:rPr lang="zh-CN" altLang="en-US" sz="2400" b="1" dirty="0">
                <a:solidFill>
                  <a:srgbClr val="4E4E4E"/>
                </a:solidFill>
                <a:latin typeface="黑体" pitchFamily="49" charset="-122"/>
                <a:ea typeface="黑体" pitchFamily="49" charset="-122"/>
                <a:sym typeface="宋体" pitchFamily="2" charset="-122"/>
              </a:rPr>
              <a:t>吕泽华</a:t>
            </a:r>
            <a:endParaRPr lang="en-US" altLang="zh-CN" sz="2400" b="1" dirty="0">
              <a:solidFill>
                <a:srgbClr val="4E4E4E"/>
              </a:solidFill>
              <a:latin typeface="黑体" pitchFamily="49" charset="-122"/>
              <a:ea typeface="黑体" pitchFamily="49" charset="-122"/>
              <a:sym typeface="宋体" pitchFamily="2" charset="-122"/>
            </a:endParaRPr>
          </a:p>
          <a:p>
            <a:pPr>
              <a:lnSpc>
                <a:spcPct val="150000"/>
              </a:lnSpc>
            </a:pPr>
            <a:r>
              <a:rPr lang="en-US" altLang="zh-CN" sz="2400" b="1" dirty="0">
                <a:solidFill>
                  <a:srgbClr val="4E4E4E"/>
                </a:solidFill>
                <a:latin typeface="楷体" panose="02010609060101010101" pitchFamily="49" charset="-122"/>
                <a:ea typeface="楷体" panose="02010609060101010101" pitchFamily="49" charset="-122"/>
                <a:sym typeface="宋体" pitchFamily="2" charset="-122"/>
              </a:rPr>
              <a:t>   ——</a:t>
            </a:r>
            <a:r>
              <a:rPr lang="zh-CN" altLang="en-US" sz="2400" b="1" dirty="0">
                <a:solidFill>
                  <a:srgbClr val="4E4E4E"/>
                </a:solidFill>
                <a:latin typeface="楷体" panose="02010609060101010101" pitchFamily="49" charset="-122"/>
                <a:ea typeface="楷体" panose="02010609060101010101" pitchFamily="49" charset="-122"/>
                <a:sym typeface="宋体" pitchFamily="2" charset="-122"/>
              </a:rPr>
              <a:t>软件学院</a:t>
            </a:r>
            <a:endParaRPr lang="en-US" altLang="zh-CN" sz="2400" b="1" dirty="0">
              <a:solidFill>
                <a:srgbClr val="4E4E4E"/>
              </a:solidFill>
              <a:latin typeface="楷体" panose="02010609060101010101" pitchFamily="49" charset="-122"/>
              <a:ea typeface="楷体" panose="02010609060101010101" pitchFamily="49" charset="-122"/>
              <a:sym typeface="宋体" pitchFamily="2" charset="-122"/>
            </a:endParaRPr>
          </a:p>
        </p:txBody>
      </p:sp>
      <p:sp>
        <p:nvSpPr>
          <p:cNvPr id="11" name="矩形 38"/>
          <p:cNvSpPr>
            <a:spLocks noChangeArrowheads="1"/>
          </p:cNvSpPr>
          <p:nvPr/>
        </p:nvSpPr>
        <p:spPr bwMode="auto">
          <a:xfrm>
            <a:off x="6363072" y="3147814"/>
            <a:ext cx="134889" cy="1152128"/>
          </a:xfrm>
          <a:prstGeom prst="rect">
            <a:avLst/>
          </a:prstGeom>
          <a:solidFill>
            <a:srgbClr val="0070C0"/>
          </a:solidFill>
          <a:ln>
            <a:noFill/>
          </a:ln>
          <a:effectLst>
            <a:softEdge rad="31750"/>
          </a:effectLst>
          <a:scene3d>
            <a:camera prst="orthographicFront"/>
            <a:lightRig rig="threePt" dir="t"/>
          </a:scene3d>
          <a:sp3d>
            <a:bevelT/>
          </a:sp3d>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endParaRPr lang="zh-CN" altLang="zh-CN">
              <a:solidFill>
                <a:srgbClr val="FFFFFF"/>
              </a:solidFill>
              <a:latin typeface="宋体" pitchFamily="2" charset="-122"/>
              <a:sym typeface="宋体" pitchFamily="2" charset="-122"/>
            </a:endParaRPr>
          </a:p>
        </p:txBody>
      </p:sp>
      <p:sp>
        <p:nvSpPr>
          <p:cNvPr id="12" name="直接连接符 40"/>
          <p:cNvSpPr>
            <a:spLocks noChangeShapeType="1"/>
          </p:cNvSpPr>
          <p:nvPr/>
        </p:nvSpPr>
        <p:spPr bwMode="auto">
          <a:xfrm>
            <a:off x="6402710" y="4287602"/>
            <a:ext cx="2705794" cy="0"/>
          </a:xfrm>
          <a:prstGeom prst="line">
            <a:avLst/>
          </a:prstGeom>
          <a:noFill/>
          <a:ln w="19050" cap="flat" cmpd="sng">
            <a:solidFill>
              <a:srgbClr val="0070C0"/>
            </a:solidFill>
            <a:bevel/>
            <a:headEnd/>
            <a:tailEnd/>
          </a:ln>
          <a:extLst>
            <a:ext uri="{909E8E84-426E-40DD-AFC4-6F175D3DCCD1}">
              <a14:hiddenFill xmlns:a14="http://schemas.microsoft.com/office/drawing/2010/main">
                <a:noFill/>
              </a14:hiddenFill>
            </a:ext>
          </a:extLst>
        </p:spPr>
        <p:txBody>
          <a:bodyPr lIns="68580" tIns="34290" rIns="68580" bIns="34290"/>
          <a:lstStyle/>
          <a:p>
            <a:endParaRPr lang="zh-CN" altLang="en-US"/>
          </a:p>
        </p:txBody>
      </p:sp>
      <p:pic>
        <p:nvPicPr>
          <p:cNvPr id="13" name="图片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96" y="1563638"/>
            <a:ext cx="1979711" cy="118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47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35DE7A5-1F94-BCFF-2D37-F2BE94EF72BF}"/>
              </a:ext>
            </a:extLst>
          </p:cNvPr>
          <p:cNvSpPr txBox="1">
            <a:spLocks/>
          </p:cNvSpPr>
          <p:nvPr/>
        </p:nvSpPr>
        <p:spPr>
          <a:xfrm>
            <a:off x="1722403" y="123478"/>
            <a:ext cx="7421597" cy="576064"/>
          </a:xfrm>
          <a:prstGeom prst="rect">
            <a:avLst/>
          </a:prstGeom>
        </p:spPr>
        <p:txBody>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buFontTx/>
            </a:pPr>
            <a:r>
              <a:rPr lang="zh-CN" altLang="en-US" sz="2600" dirty="0"/>
              <a:t>数据化进程</a:t>
            </a:r>
            <a:endParaRPr lang="en-US" altLang="zh-CN" sz="2600" dirty="0"/>
          </a:p>
        </p:txBody>
      </p:sp>
      <p:sp>
        <p:nvSpPr>
          <p:cNvPr id="3" name="内容占位符 3">
            <a:extLst>
              <a:ext uri="{FF2B5EF4-FFF2-40B4-BE49-F238E27FC236}">
                <a16:creationId xmlns:a16="http://schemas.microsoft.com/office/drawing/2014/main" xmlns="" id="{61727766-DE61-4D5D-EC78-2B0BEB866384}"/>
              </a:ext>
            </a:extLst>
          </p:cNvPr>
          <p:cNvSpPr txBox="1">
            <a:spLocks/>
          </p:cNvSpPr>
          <p:nvPr/>
        </p:nvSpPr>
        <p:spPr>
          <a:xfrm>
            <a:off x="1907704" y="882964"/>
            <a:ext cx="5861225" cy="43889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buFont typeface="Arial" pitchFamily="34" charset="0"/>
              <a:buChar char="•"/>
            </a:pPr>
            <a:r>
              <a:rPr lang="zh-CN" altLang="en-US" sz="1800" b="0" dirty="0">
                <a:latin typeface="+mj-ea"/>
                <a:ea typeface="+mj-ea"/>
              </a:rPr>
              <a:t>人类数据记录类型日渐丰富化，计算水平不断进步</a:t>
            </a:r>
            <a:endParaRPr lang="en-US" altLang="zh-CN" sz="1800" b="0" dirty="0">
              <a:latin typeface="+mj-ea"/>
              <a:ea typeface="+mj-ea"/>
            </a:endParaRPr>
          </a:p>
        </p:txBody>
      </p:sp>
      <p:pic>
        <p:nvPicPr>
          <p:cNvPr id="4" name="图片 3">
            <a:extLst>
              <a:ext uri="{FF2B5EF4-FFF2-40B4-BE49-F238E27FC236}">
                <a16:creationId xmlns:a16="http://schemas.microsoft.com/office/drawing/2014/main" xmlns="" id="{AD628237-D447-BD74-09AD-074C915F9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707198"/>
            <a:ext cx="7301504" cy="2105254"/>
          </a:xfrm>
          <a:prstGeom prst="rect">
            <a:avLst/>
          </a:prstGeom>
        </p:spPr>
      </p:pic>
      <p:pic>
        <p:nvPicPr>
          <p:cNvPr id="5" name="图片 4" descr="C:\Users\张舒阳\AppData\Local\Temp\1558532929(1).png">
            <a:extLst>
              <a:ext uri="{FF2B5EF4-FFF2-40B4-BE49-F238E27FC236}">
                <a16:creationId xmlns:a16="http://schemas.microsoft.com/office/drawing/2014/main" xmlns="" id="{B10AB001-21F2-74A9-4F4B-B1E9E4282FB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144" y="1707198"/>
            <a:ext cx="903116" cy="555219"/>
          </a:xfrm>
          <a:prstGeom prst="rect">
            <a:avLst/>
          </a:prstGeom>
          <a:noFill/>
          <a:ln>
            <a:noFill/>
          </a:ln>
        </p:spPr>
      </p:pic>
      <p:pic>
        <p:nvPicPr>
          <p:cNvPr id="6" name="图片 5" descr="C:\Users\张舒阳\AppData\Local\Temp\1558541683(1).png">
            <a:extLst>
              <a:ext uri="{FF2B5EF4-FFF2-40B4-BE49-F238E27FC236}">
                <a16:creationId xmlns:a16="http://schemas.microsoft.com/office/drawing/2014/main" xmlns="" id="{46B18E00-0CD6-59FF-FAD0-094A1F79A230}"/>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18604" y="3348336"/>
            <a:ext cx="1257252" cy="1023614"/>
          </a:xfrm>
          <a:prstGeom prst="rect">
            <a:avLst/>
          </a:prstGeom>
          <a:noFill/>
          <a:ln>
            <a:noFill/>
          </a:ln>
        </p:spPr>
      </p:pic>
      <p:pic>
        <p:nvPicPr>
          <p:cNvPr id="7" name="图片 6" descr="C:\Users\张舒阳\AppData\Local\Temp\1559356064(1).png">
            <a:extLst>
              <a:ext uri="{FF2B5EF4-FFF2-40B4-BE49-F238E27FC236}">
                <a16:creationId xmlns:a16="http://schemas.microsoft.com/office/drawing/2014/main" xmlns="" id="{81C930F8-DF16-DFC5-2F1D-054BD48DB30C}"/>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3474" y="1574298"/>
            <a:ext cx="1018446" cy="688119"/>
          </a:xfrm>
          <a:prstGeom prst="rect">
            <a:avLst/>
          </a:prstGeom>
          <a:noFill/>
          <a:ln>
            <a:noFill/>
          </a:ln>
        </p:spPr>
      </p:pic>
      <p:pic>
        <p:nvPicPr>
          <p:cNvPr id="9" name="图片 8" descr="C:\Users\张舒阳\AppData\Local\Temp\1559356337(1).png">
            <a:extLst>
              <a:ext uri="{FF2B5EF4-FFF2-40B4-BE49-F238E27FC236}">
                <a16:creationId xmlns:a16="http://schemas.microsoft.com/office/drawing/2014/main" xmlns="" id="{3DDBCDFA-229E-59FE-2458-8DFD7CB8F7D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90717" y="3206019"/>
            <a:ext cx="832922" cy="517859"/>
          </a:xfrm>
          <a:prstGeom prst="rect">
            <a:avLst/>
          </a:prstGeom>
          <a:noFill/>
          <a:ln>
            <a:noFill/>
          </a:ln>
        </p:spPr>
      </p:pic>
      <p:pic>
        <p:nvPicPr>
          <p:cNvPr id="10" name="图片 9">
            <a:extLst>
              <a:ext uri="{FF2B5EF4-FFF2-40B4-BE49-F238E27FC236}">
                <a16:creationId xmlns:a16="http://schemas.microsoft.com/office/drawing/2014/main" xmlns="" id="{85FD9FE7-C9F5-5EF6-312A-1E0C413A89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6702" y="1466409"/>
            <a:ext cx="726940" cy="385261"/>
          </a:xfrm>
          <a:prstGeom prst="rect">
            <a:avLst/>
          </a:prstGeom>
        </p:spPr>
      </p:pic>
      <p:pic>
        <p:nvPicPr>
          <p:cNvPr id="11" name="图片 10">
            <a:extLst>
              <a:ext uri="{FF2B5EF4-FFF2-40B4-BE49-F238E27FC236}">
                <a16:creationId xmlns:a16="http://schemas.microsoft.com/office/drawing/2014/main" xmlns="" id="{061FB19A-A861-EB4E-5A15-8820BDE871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83292" y="1454758"/>
            <a:ext cx="881818" cy="396912"/>
          </a:xfrm>
          <a:prstGeom prst="rect">
            <a:avLst/>
          </a:prstGeom>
        </p:spPr>
      </p:pic>
      <p:pic>
        <p:nvPicPr>
          <p:cNvPr id="12" name="图片 11">
            <a:extLst>
              <a:ext uri="{FF2B5EF4-FFF2-40B4-BE49-F238E27FC236}">
                <a16:creationId xmlns:a16="http://schemas.microsoft.com/office/drawing/2014/main" xmlns="" id="{34E6DFC4-F09D-F06A-2035-242EE63FE3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4616" y="1890620"/>
            <a:ext cx="814816" cy="357725"/>
          </a:xfrm>
          <a:prstGeom prst="rect">
            <a:avLst/>
          </a:prstGeom>
        </p:spPr>
      </p:pic>
      <p:pic>
        <p:nvPicPr>
          <p:cNvPr id="13" name="图片 12">
            <a:extLst>
              <a:ext uri="{FF2B5EF4-FFF2-40B4-BE49-F238E27FC236}">
                <a16:creationId xmlns:a16="http://schemas.microsoft.com/office/drawing/2014/main" xmlns="" id="{7CEF8715-C47E-7B9B-1AB9-9B0D0F9EC5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41989" y="1790323"/>
            <a:ext cx="726940" cy="462690"/>
          </a:xfrm>
          <a:prstGeom prst="rect">
            <a:avLst/>
          </a:prstGeom>
        </p:spPr>
      </p:pic>
      <p:pic>
        <p:nvPicPr>
          <p:cNvPr id="14" name="图片 13">
            <a:extLst>
              <a:ext uri="{FF2B5EF4-FFF2-40B4-BE49-F238E27FC236}">
                <a16:creationId xmlns:a16="http://schemas.microsoft.com/office/drawing/2014/main" xmlns="" id="{5398CE7D-1CC5-C9F0-506A-AF5739824A4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06943" y="3795886"/>
            <a:ext cx="1057145" cy="732536"/>
          </a:xfrm>
          <a:prstGeom prst="rect">
            <a:avLst/>
          </a:prstGeom>
        </p:spPr>
      </p:pic>
      <p:pic>
        <p:nvPicPr>
          <p:cNvPr id="15" name="图片 14">
            <a:extLst>
              <a:ext uri="{FF2B5EF4-FFF2-40B4-BE49-F238E27FC236}">
                <a16:creationId xmlns:a16="http://schemas.microsoft.com/office/drawing/2014/main" xmlns="" id="{EE5FEC48-CCFF-61F1-E507-E4246053A3F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36096" y="3808431"/>
            <a:ext cx="944498" cy="719991"/>
          </a:xfrm>
          <a:prstGeom prst="rect">
            <a:avLst/>
          </a:prstGeom>
        </p:spPr>
      </p:pic>
      <p:pic>
        <p:nvPicPr>
          <p:cNvPr id="16" name="图片 15">
            <a:extLst>
              <a:ext uri="{FF2B5EF4-FFF2-40B4-BE49-F238E27FC236}">
                <a16:creationId xmlns:a16="http://schemas.microsoft.com/office/drawing/2014/main" xmlns="" id="{7F5CFF9C-FF56-CC6E-369C-061ACCFA95B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96336" y="3802504"/>
            <a:ext cx="1296144" cy="857478"/>
          </a:xfrm>
          <a:prstGeom prst="rect">
            <a:avLst/>
          </a:prstGeom>
        </p:spPr>
      </p:pic>
      <p:pic>
        <p:nvPicPr>
          <p:cNvPr id="17" name="图片 16">
            <a:extLst>
              <a:ext uri="{FF2B5EF4-FFF2-40B4-BE49-F238E27FC236}">
                <a16:creationId xmlns:a16="http://schemas.microsoft.com/office/drawing/2014/main" xmlns="" id="{2AB9458E-B06C-9A1C-0F7C-FAABFCC54EE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22357" y="2081446"/>
            <a:ext cx="380645" cy="372682"/>
          </a:xfrm>
          <a:prstGeom prst="rect">
            <a:avLst/>
          </a:prstGeom>
        </p:spPr>
      </p:pic>
      <p:pic>
        <p:nvPicPr>
          <p:cNvPr id="18" name="图片 17">
            <a:extLst>
              <a:ext uri="{FF2B5EF4-FFF2-40B4-BE49-F238E27FC236}">
                <a16:creationId xmlns:a16="http://schemas.microsoft.com/office/drawing/2014/main" xmlns="" id="{692E1CC2-03FF-67E3-B853-DDEEBDA24DB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65099" y="1918542"/>
            <a:ext cx="832922" cy="372682"/>
          </a:xfrm>
          <a:prstGeom prst="rect">
            <a:avLst/>
          </a:prstGeom>
        </p:spPr>
      </p:pic>
      <p:pic>
        <p:nvPicPr>
          <p:cNvPr id="19" name="图片 18" descr="C:\Users\张舒阳\AppData\Local\Temp\1559369906(1).png">
            <a:extLst>
              <a:ext uri="{FF2B5EF4-FFF2-40B4-BE49-F238E27FC236}">
                <a16:creationId xmlns:a16="http://schemas.microsoft.com/office/drawing/2014/main" xmlns="" id="{A751A73E-8575-C572-F3B8-949F442F01AC}"/>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44208" y="3802504"/>
            <a:ext cx="1000862" cy="785470"/>
          </a:xfrm>
          <a:prstGeom prst="rect">
            <a:avLst/>
          </a:prstGeom>
          <a:noFill/>
          <a:ln>
            <a:noFill/>
          </a:ln>
        </p:spPr>
      </p:pic>
    </p:spTree>
    <p:extLst>
      <p:ext uri="{BB962C8B-B14F-4D97-AF65-F5344CB8AC3E}">
        <p14:creationId xmlns:p14="http://schemas.microsoft.com/office/powerpoint/2010/main" val="2863188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19896"/>
            <a:ext cx="4582291" cy="3856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txBox="1">
            <a:spLocks/>
          </p:cNvSpPr>
          <p:nvPr/>
        </p:nvSpPr>
        <p:spPr>
          <a:xfrm>
            <a:off x="0" y="267494"/>
            <a:ext cx="9144000" cy="36004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indent="0" algn="ctr"/>
            <a:r>
              <a:rPr lang="en-US" altLang="zh-CN" sz="2000" dirty="0">
                <a:latin typeface="微软雅黑 Light" panose="020B0502040204020203" pitchFamily="34" charset="-122"/>
                <a:ea typeface="微软雅黑 Light" panose="020B0502040204020203" pitchFamily="34" charset="-122"/>
              </a:rPr>
              <a:t>DIKW</a:t>
            </a:r>
            <a:r>
              <a:rPr lang="zh-CN" altLang="en-US" sz="2000" dirty="0">
                <a:latin typeface="微软雅黑 Light" panose="020B0502040204020203" pitchFamily="34" charset="-122"/>
                <a:ea typeface="微软雅黑 Light" panose="020B0502040204020203" pitchFamily="34" charset="-122"/>
              </a:rPr>
              <a:t>金字塔</a:t>
            </a:r>
          </a:p>
        </p:txBody>
      </p:sp>
      <p:sp>
        <p:nvSpPr>
          <p:cNvPr id="4" name="TextBox 3"/>
          <p:cNvSpPr txBox="1"/>
          <p:nvPr/>
        </p:nvSpPr>
        <p:spPr>
          <a:xfrm>
            <a:off x="5184577" y="4038150"/>
            <a:ext cx="2112985" cy="507831"/>
          </a:xfrm>
          <a:prstGeom prst="rect">
            <a:avLst/>
          </a:prstGeom>
          <a:noFill/>
        </p:spPr>
        <p:txBody>
          <a:bodyPr wrap="square" rtlCol="0">
            <a:spAutoFit/>
          </a:bodyPr>
          <a:lstStyle/>
          <a:p>
            <a:pPr>
              <a:lnSpc>
                <a:spcPct val="150000"/>
              </a:lnSpc>
            </a:pPr>
            <a:r>
              <a:rPr lang="zh-CN" altLang="en-US" dirty="0">
                <a:latin typeface="华文楷体" pitchFamily="2" charset="-122"/>
                <a:ea typeface="华文楷体" pitchFamily="2" charset="-122"/>
              </a:rPr>
              <a:t>现实世界的记录</a:t>
            </a:r>
          </a:p>
        </p:txBody>
      </p:sp>
      <p:sp>
        <p:nvSpPr>
          <p:cNvPr id="5" name="TextBox 4"/>
          <p:cNvSpPr txBox="1"/>
          <p:nvPr/>
        </p:nvSpPr>
        <p:spPr>
          <a:xfrm>
            <a:off x="5184577" y="3192165"/>
            <a:ext cx="3707903" cy="507831"/>
          </a:xfrm>
          <a:prstGeom prst="rect">
            <a:avLst/>
          </a:prstGeom>
          <a:noFill/>
        </p:spPr>
        <p:txBody>
          <a:bodyPr wrap="square" rtlCol="0">
            <a:spAutoFit/>
          </a:bodyPr>
          <a:lstStyle/>
          <a:p>
            <a:pPr>
              <a:lnSpc>
                <a:spcPct val="150000"/>
              </a:lnSpc>
            </a:pPr>
            <a:r>
              <a:rPr lang="zh-CN" altLang="en-US" dirty="0">
                <a:latin typeface="华文楷体" pitchFamily="2" charset="-122"/>
                <a:ea typeface="华文楷体" pitchFamily="2" charset="-122"/>
              </a:rPr>
              <a:t>数据所共同反映的现实世界的现象</a:t>
            </a:r>
          </a:p>
        </p:txBody>
      </p:sp>
      <p:sp>
        <p:nvSpPr>
          <p:cNvPr id="6" name="TextBox 5"/>
          <p:cNvSpPr txBox="1"/>
          <p:nvPr/>
        </p:nvSpPr>
        <p:spPr>
          <a:xfrm>
            <a:off x="5184576" y="2141443"/>
            <a:ext cx="3959423" cy="646331"/>
          </a:xfrm>
          <a:prstGeom prst="rect">
            <a:avLst/>
          </a:prstGeom>
          <a:noFill/>
        </p:spPr>
        <p:txBody>
          <a:bodyPr wrap="square" rtlCol="0">
            <a:spAutoFit/>
          </a:bodyPr>
          <a:lstStyle/>
          <a:p>
            <a:r>
              <a:rPr lang="zh-CN" altLang="en-US" dirty="0">
                <a:latin typeface="华文楷体" pitchFamily="2" charset="-122"/>
                <a:ea typeface="华文楷体" pitchFamily="2" charset="-122"/>
              </a:rPr>
              <a:t>信息中发现的共性的规律、模式、模型、理论或者方法</a:t>
            </a:r>
          </a:p>
        </p:txBody>
      </p:sp>
      <p:sp>
        <p:nvSpPr>
          <p:cNvPr id="7" name="TextBox 6"/>
          <p:cNvSpPr txBox="1"/>
          <p:nvPr/>
        </p:nvSpPr>
        <p:spPr>
          <a:xfrm>
            <a:off x="5184577" y="1127815"/>
            <a:ext cx="3888432" cy="507831"/>
          </a:xfrm>
          <a:prstGeom prst="rect">
            <a:avLst/>
          </a:prstGeom>
          <a:noFill/>
        </p:spPr>
        <p:txBody>
          <a:bodyPr wrap="square" rtlCol="0">
            <a:spAutoFit/>
          </a:bodyPr>
          <a:lstStyle/>
          <a:p>
            <a:pPr>
              <a:lnSpc>
                <a:spcPct val="150000"/>
              </a:lnSpc>
            </a:pPr>
            <a:r>
              <a:rPr lang="zh-CN" altLang="en-US" dirty="0">
                <a:latin typeface="华文楷体" pitchFamily="2" charset="-122"/>
                <a:ea typeface="华文楷体" pitchFamily="2" charset="-122"/>
              </a:rPr>
              <a:t>运用知识创造性地预测、解释和发现</a:t>
            </a:r>
          </a:p>
        </p:txBody>
      </p:sp>
      <p:sp>
        <p:nvSpPr>
          <p:cNvPr id="8" name="左箭头 7"/>
          <p:cNvSpPr/>
          <p:nvPr/>
        </p:nvSpPr>
        <p:spPr>
          <a:xfrm>
            <a:off x="4759025" y="1296256"/>
            <a:ext cx="461047" cy="181908"/>
          </a:xfrm>
          <a:prstGeom prst="lef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左箭头 8"/>
          <p:cNvSpPr/>
          <p:nvPr/>
        </p:nvSpPr>
        <p:spPr>
          <a:xfrm>
            <a:off x="4759025" y="2379171"/>
            <a:ext cx="461047" cy="181908"/>
          </a:xfrm>
          <a:prstGeom prst="lef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左箭头 9"/>
          <p:cNvSpPr/>
          <p:nvPr/>
        </p:nvSpPr>
        <p:spPr>
          <a:xfrm>
            <a:off x="4759025" y="3363838"/>
            <a:ext cx="461047" cy="181908"/>
          </a:xfrm>
          <a:prstGeom prst="lef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a:off x="4759025" y="4203225"/>
            <a:ext cx="461047" cy="181908"/>
          </a:xfrm>
          <a:prstGeom prst="lef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6692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xmlns="" id="{D16EE22A-41EB-4A36-AA08-58721624DA42}"/>
              </a:ext>
            </a:extLst>
          </p:cNvPr>
          <p:cNvSpPr txBox="1">
            <a:spLocks/>
          </p:cNvSpPr>
          <p:nvPr/>
        </p:nvSpPr>
        <p:spPr>
          <a:xfrm>
            <a:off x="1863783" y="843558"/>
            <a:ext cx="7028697" cy="4032448"/>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lnSpc>
                <a:spcPct val="150000"/>
              </a:lnSpc>
              <a:buFont typeface="Wingdings" pitchFamily="2" charset="2"/>
              <a:buChar char="Ø"/>
            </a:pPr>
            <a:r>
              <a:rPr lang="en-US" altLang="zh-CN" sz="1800" b="1" dirty="0">
                <a:latin typeface="+mj-ea"/>
                <a:ea typeface="+mj-ea"/>
              </a:rPr>
              <a:t> </a:t>
            </a:r>
            <a:r>
              <a:rPr lang="zh-CN" altLang="zh-CN" sz="1800" b="1" dirty="0">
                <a:latin typeface="+mj-ea"/>
                <a:ea typeface="+mj-ea"/>
              </a:rPr>
              <a:t>依据结构分类</a:t>
            </a:r>
            <a:r>
              <a:rPr lang="zh-CN" altLang="en-US" sz="1800" dirty="0">
                <a:latin typeface="+mj-ea"/>
                <a:ea typeface="+mj-ea"/>
              </a:rPr>
              <a:t>：</a:t>
            </a:r>
            <a:r>
              <a:rPr lang="zh-CN" altLang="zh-CN" sz="1800" dirty="0">
                <a:latin typeface="华文楷体" pitchFamily="2" charset="-122"/>
                <a:ea typeface="华文楷体" pitchFamily="2" charset="-122"/>
              </a:rPr>
              <a:t>可分为结构化数据和非结构化数据。比如，数字</a:t>
            </a:r>
            <a:r>
              <a:rPr lang="zh-CN" altLang="en-US" sz="1800" dirty="0">
                <a:latin typeface="华文楷体" pitchFamily="2" charset="-122"/>
                <a:ea typeface="华文楷体" pitchFamily="2" charset="-122"/>
              </a:rPr>
              <a:t>、</a:t>
            </a:r>
            <a:r>
              <a:rPr lang="en-US" altLang="zh-CN" sz="1800" dirty="0">
                <a:latin typeface="华文楷体" pitchFamily="2" charset="-122"/>
                <a:ea typeface="华文楷体" pitchFamily="2" charset="-122"/>
              </a:rPr>
              <a:t> </a:t>
            </a:r>
            <a:r>
              <a:rPr lang="zh-CN" altLang="zh-CN" sz="1800" dirty="0">
                <a:latin typeface="华文楷体" pitchFamily="2" charset="-122"/>
                <a:ea typeface="华文楷体" pitchFamily="2" charset="-122"/>
              </a:rPr>
              <a:t>字符</a:t>
            </a:r>
            <a:r>
              <a:rPr lang="zh-CN" altLang="en-US" sz="1800" dirty="0">
                <a:latin typeface="华文楷体" pitchFamily="2" charset="-122"/>
                <a:ea typeface="华文楷体" pitchFamily="2" charset="-122"/>
              </a:rPr>
              <a:t>、</a:t>
            </a:r>
            <a:r>
              <a:rPr lang="zh-CN" altLang="zh-CN" sz="1800" dirty="0">
                <a:latin typeface="华文楷体" pitchFamily="2" charset="-122"/>
                <a:ea typeface="华文楷体" pitchFamily="2" charset="-122"/>
              </a:rPr>
              <a:t>日期等等属于结构化数据类型，而文字</a:t>
            </a:r>
            <a:r>
              <a:rPr lang="zh-CN" altLang="en-US" sz="1800" dirty="0">
                <a:latin typeface="华文楷体" pitchFamily="2" charset="-122"/>
                <a:ea typeface="华文楷体" pitchFamily="2" charset="-122"/>
              </a:rPr>
              <a:t>、</a:t>
            </a:r>
            <a:r>
              <a:rPr lang="zh-CN" altLang="zh-CN" sz="1800" dirty="0">
                <a:latin typeface="华文楷体" pitchFamily="2" charset="-122"/>
                <a:ea typeface="华文楷体" pitchFamily="2" charset="-122"/>
              </a:rPr>
              <a:t>图片</a:t>
            </a:r>
            <a:r>
              <a:rPr lang="zh-CN" altLang="en-US" sz="1800" dirty="0">
                <a:latin typeface="华文楷体" pitchFamily="2" charset="-122"/>
                <a:ea typeface="华文楷体" pitchFamily="2" charset="-122"/>
              </a:rPr>
              <a:t>、</a:t>
            </a:r>
            <a:r>
              <a:rPr lang="zh-CN" altLang="zh-CN" sz="1800" dirty="0">
                <a:latin typeface="华文楷体" pitchFamily="2" charset="-122"/>
                <a:ea typeface="华文楷体" pitchFamily="2" charset="-122"/>
              </a:rPr>
              <a:t>视频</a:t>
            </a:r>
            <a:r>
              <a:rPr lang="zh-CN" altLang="en-US" sz="1800" dirty="0">
                <a:latin typeface="华文楷体" pitchFamily="2" charset="-122"/>
                <a:ea typeface="华文楷体" pitchFamily="2" charset="-122"/>
              </a:rPr>
              <a:t>、</a:t>
            </a:r>
            <a:r>
              <a:rPr lang="zh-CN" altLang="zh-CN" sz="1800" dirty="0">
                <a:latin typeface="华文楷体" pitchFamily="2" charset="-122"/>
                <a:ea typeface="华文楷体" pitchFamily="2" charset="-122"/>
              </a:rPr>
              <a:t>音频都属于非结构化数据。</a:t>
            </a:r>
            <a:endParaRPr lang="en-US" altLang="zh-CN" sz="1800" dirty="0">
              <a:latin typeface="华文楷体" pitchFamily="2" charset="-122"/>
              <a:ea typeface="华文楷体" pitchFamily="2" charset="-122"/>
            </a:endParaRPr>
          </a:p>
          <a:p>
            <a:pPr lvl="1">
              <a:lnSpc>
                <a:spcPct val="150000"/>
              </a:lnSpc>
              <a:spcBef>
                <a:spcPts val="1200"/>
              </a:spcBef>
              <a:buFont typeface="Wingdings" pitchFamily="2" charset="2"/>
              <a:buChar char="Ø"/>
            </a:pPr>
            <a:r>
              <a:rPr lang="en-US" altLang="zh-CN" sz="1800" b="1" dirty="0">
                <a:latin typeface="+mj-ea"/>
                <a:ea typeface="+mj-ea"/>
              </a:rPr>
              <a:t> </a:t>
            </a:r>
            <a:r>
              <a:rPr lang="zh-CN" altLang="zh-CN" sz="1800" b="1" dirty="0">
                <a:latin typeface="+mj-ea"/>
                <a:ea typeface="+mj-ea"/>
              </a:rPr>
              <a:t>依据形式分类，</a:t>
            </a:r>
            <a:r>
              <a:rPr lang="zh-CN" altLang="zh-CN" sz="1800" dirty="0">
                <a:latin typeface="华文楷体" pitchFamily="2" charset="-122"/>
                <a:ea typeface="华文楷体" pitchFamily="2" charset="-122"/>
              </a:rPr>
              <a:t>可分为文本数据</a:t>
            </a:r>
            <a:r>
              <a:rPr lang="zh-CN" altLang="en-US" sz="1800" dirty="0" smtClean="0">
                <a:latin typeface="华文楷体" pitchFamily="2" charset="-122"/>
                <a:ea typeface="华文楷体" pitchFamily="2" charset="-122"/>
              </a:rPr>
              <a:t>、</a:t>
            </a:r>
            <a:r>
              <a:rPr lang="zh-CN" altLang="zh-CN" sz="1800" dirty="0" smtClean="0">
                <a:latin typeface="华文楷体" pitchFamily="2" charset="-122"/>
                <a:ea typeface="华文楷体" pitchFamily="2" charset="-122"/>
              </a:rPr>
              <a:t>声音</a:t>
            </a:r>
            <a:r>
              <a:rPr lang="zh-CN" altLang="zh-CN" sz="1800" dirty="0">
                <a:latin typeface="华文楷体" pitchFamily="2" charset="-122"/>
                <a:ea typeface="华文楷体" pitchFamily="2" charset="-122"/>
              </a:rPr>
              <a:t>数据</a:t>
            </a:r>
            <a:r>
              <a:rPr lang="zh-CN" altLang="en-US" sz="1800" dirty="0">
                <a:latin typeface="华文楷体" pitchFamily="2" charset="-122"/>
                <a:ea typeface="华文楷体" pitchFamily="2" charset="-122"/>
              </a:rPr>
              <a:t>、</a:t>
            </a:r>
            <a:r>
              <a:rPr lang="zh-CN" altLang="zh-CN" sz="1800" dirty="0">
                <a:latin typeface="华文楷体" pitchFamily="2" charset="-122"/>
                <a:ea typeface="华文楷体" pitchFamily="2" charset="-122"/>
              </a:rPr>
              <a:t>图片数据</a:t>
            </a:r>
            <a:r>
              <a:rPr lang="zh-CN" altLang="en-US" sz="1800" dirty="0">
                <a:latin typeface="华文楷体" pitchFamily="2" charset="-122"/>
                <a:ea typeface="华文楷体" pitchFamily="2" charset="-122"/>
              </a:rPr>
              <a:t>、</a:t>
            </a:r>
            <a:r>
              <a:rPr lang="zh-CN" altLang="zh-CN" sz="1800" dirty="0">
                <a:latin typeface="华文楷体" pitchFamily="2" charset="-122"/>
                <a:ea typeface="华文楷体" pitchFamily="2" charset="-122"/>
              </a:rPr>
              <a:t>视频数据等等。</a:t>
            </a:r>
            <a:endParaRPr lang="en-US" altLang="zh-CN" sz="1800" dirty="0">
              <a:latin typeface="华文楷体" pitchFamily="2" charset="-122"/>
              <a:ea typeface="华文楷体" pitchFamily="2" charset="-122"/>
            </a:endParaRPr>
          </a:p>
          <a:p>
            <a:pPr lvl="1">
              <a:lnSpc>
                <a:spcPct val="150000"/>
              </a:lnSpc>
              <a:spcBef>
                <a:spcPts val="1200"/>
              </a:spcBef>
              <a:buFont typeface="Wingdings" pitchFamily="2" charset="2"/>
              <a:buChar char="Ø"/>
            </a:pPr>
            <a:r>
              <a:rPr lang="en-US" altLang="zh-CN" sz="1800" b="1" dirty="0">
                <a:latin typeface="+mj-ea"/>
                <a:ea typeface="+mj-ea"/>
              </a:rPr>
              <a:t> </a:t>
            </a:r>
            <a:r>
              <a:rPr lang="zh-CN" altLang="zh-CN" sz="1800" b="1" dirty="0">
                <a:latin typeface="+mj-ea"/>
                <a:ea typeface="+mj-ea"/>
              </a:rPr>
              <a:t>依据来源分类，</a:t>
            </a:r>
            <a:r>
              <a:rPr lang="zh-CN" altLang="zh-CN" sz="1800" dirty="0">
                <a:latin typeface="华文楷体" pitchFamily="2" charset="-122"/>
                <a:ea typeface="华文楷体" pitchFamily="2" charset="-122"/>
              </a:rPr>
              <a:t>可分为观测数据和实验数据。</a:t>
            </a:r>
            <a:endParaRPr lang="en-US" altLang="zh-CN" sz="1800" dirty="0">
              <a:latin typeface="华文楷体" pitchFamily="2" charset="-122"/>
              <a:ea typeface="华文楷体" pitchFamily="2" charset="-122"/>
            </a:endParaRPr>
          </a:p>
          <a:p>
            <a:pPr marL="0" lvl="1" indent="0">
              <a:lnSpc>
                <a:spcPct val="250000"/>
              </a:lnSpc>
              <a:buNone/>
            </a:pPr>
            <a:r>
              <a:rPr lang="en-US" altLang="zh-CN" sz="1800" dirty="0">
                <a:latin typeface="华文楷体" pitchFamily="2" charset="-122"/>
                <a:ea typeface="华文楷体" pitchFamily="2" charset="-122"/>
              </a:rPr>
              <a:t>    </a:t>
            </a:r>
            <a:r>
              <a:rPr lang="zh-CN" altLang="zh-CN" sz="1800" dirty="0">
                <a:latin typeface="华文楷体" pitchFamily="2" charset="-122"/>
                <a:ea typeface="华文楷体" pitchFamily="2" charset="-122"/>
              </a:rPr>
              <a:t>如何分类，取决于我们想要用数据解决什么样的问题。</a:t>
            </a:r>
            <a:endParaRPr lang="zh-CN" altLang="en-US" sz="1800" dirty="0">
              <a:latin typeface="华文楷体" pitchFamily="2" charset="-122"/>
              <a:ea typeface="华文楷体" pitchFamily="2" charset="-122"/>
            </a:endParaRPr>
          </a:p>
        </p:txBody>
      </p:sp>
      <p:sp>
        <p:nvSpPr>
          <p:cNvPr id="3" name="TextBox 2"/>
          <p:cNvSpPr txBox="1"/>
          <p:nvPr/>
        </p:nvSpPr>
        <p:spPr>
          <a:xfrm>
            <a:off x="1691680" y="279107"/>
            <a:ext cx="7416824" cy="461665"/>
          </a:xfrm>
          <a:prstGeom prst="rect">
            <a:avLst/>
          </a:prstGeom>
          <a:noFill/>
        </p:spPr>
        <p:txBody>
          <a:bodyPr wrap="square" rtlCol="0">
            <a:spAutoFit/>
          </a:bodyPr>
          <a:lstStyle/>
          <a:p>
            <a:pPr algn="ctr"/>
            <a:r>
              <a:rPr lang="zh-CN" altLang="en-US" sz="2400" b="1" dirty="0">
                <a:latin typeface="微软雅黑" pitchFamily="34" charset="-122"/>
                <a:ea typeface="微软雅黑" pitchFamily="34" charset="-122"/>
              </a:rPr>
              <a:t>数据的类型</a:t>
            </a:r>
          </a:p>
        </p:txBody>
      </p:sp>
    </p:spTree>
    <p:extLst>
      <p:ext uri="{BB962C8B-B14F-4D97-AF65-F5344CB8AC3E}">
        <p14:creationId xmlns:p14="http://schemas.microsoft.com/office/powerpoint/2010/main" val="2846402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91680" y="72009"/>
            <a:ext cx="7452320" cy="699541"/>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sz="2600" dirty="0"/>
              <a:t>数据的维度</a:t>
            </a:r>
          </a:p>
        </p:txBody>
      </p:sp>
      <p:pic>
        <p:nvPicPr>
          <p:cNvPr id="3" name="Picture 3"/>
          <p:cNvPicPr>
            <a:picLocks noChangeAspect="1" noChangeArrowheads="1"/>
          </p:cNvPicPr>
          <p:nvPr/>
        </p:nvPicPr>
        <p:blipFill>
          <a:blip r:embed="rId2"/>
          <a:srcRect/>
          <a:stretch>
            <a:fillRect/>
          </a:stretch>
        </p:blipFill>
        <p:spPr bwMode="auto">
          <a:xfrm>
            <a:off x="1691680" y="771550"/>
            <a:ext cx="7452320" cy="4371949"/>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FAE8B7-97F3-451E-BD38-2838A61FC6C4}"/>
              </a:ext>
            </a:extLst>
          </p:cNvPr>
          <p:cNvSpPr txBox="1"/>
          <p:nvPr/>
        </p:nvSpPr>
        <p:spPr>
          <a:xfrm>
            <a:off x="1691680" y="1"/>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b="1" dirty="0">
                <a:latin typeface="微软雅黑 Light" panose="020B0502040204020203" pitchFamily="34" charset="-122"/>
                <a:ea typeface="微软雅黑 Light" panose="020B0502040204020203" pitchFamily="34" charset="-122"/>
              </a:rPr>
              <a:t>数据的结构化</a:t>
            </a:r>
          </a:p>
        </p:txBody>
      </p:sp>
      <p:graphicFrame>
        <p:nvGraphicFramePr>
          <p:cNvPr id="3" name="表格 2">
            <a:extLst>
              <a:ext uri="{FF2B5EF4-FFF2-40B4-BE49-F238E27FC236}">
                <a16:creationId xmlns:a16="http://schemas.microsoft.com/office/drawing/2014/main" xmlns="" id="{187CDA62-0D63-456F-85FA-2E2E2F766A69}"/>
              </a:ext>
            </a:extLst>
          </p:cNvPr>
          <p:cNvGraphicFramePr>
            <a:graphicFrameLocks noGrp="1"/>
          </p:cNvGraphicFramePr>
          <p:nvPr>
            <p:extLst>
              <p:ext uri="{D42A27DB-BD31-4B8C-83A1-F6EECF244321}">
                <p14:modId xmlns:p14="http://schemas.microsoft.com/office/powerpoint/2010/main" val="3360360365"/>
              </p:ext>
            </p:extLst>
          </p:nvPr>
        </p:nvGraphicFramePr>
        <p:xfrm>
          <a:off x="1800199" y="906239"/>
          <a:ext cx="7308305" cy="4059771"/>
        </p:xfrm>
        <a:graphic>
          <a:graphicData uri="http://schemas.openxmlformats.org/drawingml/2006/table">
            <a:tbl>
              <a:tblPr firstRow="1" bandRow="1">
                <a:tableStyleId>{5940675A-B579-460E-94D1-54222C63F5DA}</a:tableStyleId>
              </a:tblPr>
              <a:tblGrid>
                <a:gridCol w="1141924">
                  <a:extLst>
                    <a:ext uri="{9D8B030D-6E8A-4147-A177-3AD203B41FA5}">
                      <a16:colId xmlns:a16="http://schemas.microsoft.com/office/drawing/2014/main" xmlns="" val="3871271911"/>
                    </a:ext>
                  </a:extLst>
                </a:gridCol>
                <a:gridCol w="2421965">
                  <a:extLst>
                    <a:ext uri="{9D8B030D-6E8A-4147-A177-3AD203B41FA5}">
                      <a16:colId xmlns:a16="http://schemas.microsoft.com/office/drawing/2014/main" xmlns="" val="2670476012"/>
                    </a:ext>
                  </a:extLst>
                </a:gridCol>
                <a:gridCol w="1917340">
                  <a:extLst>
                    <a:ext uri="{9D8B030D-6E8A-4147-A177-3AD203B41FA5}">
                      <a16:colId xmlns:a16="http://schemas.microsoft.com/office/drawing/2014/main" xmlns="" val="2618161410"/>
                    </a:ext>
                  </a:extLst>
                </a:gridCol>
                <a:gridCol w="1827076">
                  <a:extLst>
                    <a:ext uri="{9D8B030D-6E8A-4147-A177-3AD203B41FA5}">
                      <a16:colId xmlns:a16="http://schemas.microsoft.com/office/drawing/2014/main" xmlns="" val="1427612723"/>
                    </a:ext>
                  </a:extLst>
                </a:gridCol>
              </a:tblGrid>
              <a:tr h="692973">
                <a:tc>
                  <a:txBody>
                    <a:bodyPr/>
                    <a:lstStyle/>
                    <a:p>
                      <a:pPr algn="ctr">
                        <a:lnSpc>
                          <a:spcPct val="150000"/>
                        </a:lnSpc>
                      </a:pPr>
                      <a:r>
                        <a:rPr lang="zh-CN" altLang="en-US" sz="2400" b="1" dirty="0">
                          <a:latin typeface="+mj-ea"/>
                          <a:ea typeface="+mj-ea"/>
                        </a:rPr>
                        <a:t>类型</a:t>
                      </a:r>
                    </a:p>
                  </a:txBody>
                  <a:tcPr anchor="ctr"/>
                </a:tc>
                <a:tc>
                  <a:txBody>
                    <a:bodyPr/>
                    <a:lstStyle/>
                    <a:p>
                      <a:pPr algn="ctr">
                        <a:lnSpc>
                          <a:spcPct val="150000"/>
                        </a:lnSpc>
                      </a:pPr>
                      <a:r>
                        <a:rPr lang="zh-CN" altLang="en-US" sz="2400" b="1" dirty="0">
                          <a:latin typeface="+mj-ea"/>
                          <a:ea typeface="+mj-ea"/>
                        </a:rPr>
                        <a:t>含义</a:t>
                      </a:r>
                    </a:p>
                  </a:txBody>
                  <a:tcPr anchor="ctr"/>
                </a:tc>
                <a:tc>
                  <a:txBody>
                    <a:bodyPr/>
                    <a:lstStyle/>
                    <a:p>
                      <a:pPr algn="ctr">
                        <a:lnSpc>
                          <a:spcPct val="150000"/>
                        </a:lnSpc>
                      </a:pPr>
                      <a:r>
                        <a:rPr lang="zh-CN" altLang="en-US" sz="2400" b="1" dirty="0">
                          <a:latin typeface="+mj-ea"/>
                          <a:ea typeface="+mj-ea"/>
                        </a:rPr>
                        <a:t>本质</a:t>
                      </a:r>
                    </a:p>
                  </a:txBody>
                  <a:tcPr anchor="ctr"/>
                </a:tc>
                <a:tc>
                  <a:txBody>
                    <a:bodyPr/>
                    <a:lstStyle/>
                    <a:p>
                      <a:pPr algn="ctr">
                        <a:lnSpc>
                          <a:spcPct val="150000"/>
                        </a:lnSpc>
                      </a:pPr>
                      <a:r>
                        <a:rPr lang="zh-CN" altLang="en-US" sz="2400" b="1" dirty="0">
                          <a:latin typeface="+mj-ea"/>
                          <a:ea typeface="+mj-ea"/>
                        </a:rPr>
                        <a:t>举例</a:t>
                      </a:r>
                    </a:p>
                  </a:txBody>
                  <a:tcPr anchor="ctr"/>
                </a:tc>
                <a:extLst>
                  <a:ext uri="{0D108BD9-81ED-4DB2-BD59-A6C34878D82A}">
                    <a16:rowId xmlns:a16="http://schemas.microsoft.com/office/drawing/2014/main" xmlns="" val="54921805"/>
                  </a:ext>
                </a:extLst>
              </a:tr>
              <a:tr h="798408">
                <a:tc>
                  <a:txBody>
                    <a:bodyPr/>
                    <a:lstStyle/>
                    <a:p>
                      <a:pPr algn="ctr"/>
                      <a:r>
                        <a:rPr lang="zh-CN" altLang="en-US" sz="2000" b="1" dirty="0">
                          <a:latin typeface="黑体" panose="02010609060101010101" pitchFamily="49" charset="-122"/>
                          <a:ea typeface="黑体" panose="02010609060101010101" pitchFamily="49" charset="-122"/>
                        </a:rPr>
                        <a:t>结构化数据</a:t>
                      </a:r>
                    </a:p>
                  </a:txBody>
                  <a:tcPr anchor="ctr"/>
                </a:tc>
                <a:tc>
                  <a:txBody>
                    <a:bodyPr/>
                    <a:lstStyle/>
                    <a:p>
                      <a:pPr algn="ctr">
                        <a:lnSpc>
                          <a:spcPct val="150000"/>
                        </a:lnSpc>
                      </a:pPr>
                      <a:r>
                        <a:rPr lang="zh-CN" altLang="en-US" sz="1800" b="0" dirty="0">
                          <a:latin typeface="+mj-ea"/>
                          <a:ea typeface="+mj-ea"/>
                        </a:rPr>
                        <a:t>直接可以用传统关系数据库存储和管理</a:t>
                      </a:r>
                    </a:p>
                  </a:txBody>
                  <a:tcPr anchor="ctr"/>
                </a:tc>
                <a:tc>
                  <a:txBody>
                    <a:bodyPr/>
                    <a:lstStyle/>
                    <a:p>
                      <a:pPr algn="ctr">
                        <a:lnSpc>
                          <a:spcPct val="150000"/>
                        </a:lnSpc>
                      </a:pPr>
                      <a:r>
                        <a:rPr lang="zh-CN" altLang="en-US" sz="1800" b="0" dirty="0">
                          <a:latin typeface="+mj-ea"/>
                          <a:ea typeface="+mj-ea"/>
                        </a:rPr>
                        <a:t>先有结构，后有数据</a:t>
                      </a:r>
                    </a:p>
                  </a:txBody>
                  <a:tcPr anchor="ctr"/>
                </a:tc>
                <a:tc>
                  <a:txBody>
                    <a:bodyPr/>
                    <a:lstStyle/>
                    <a:p>
                      <a:pPr algn="ctr">
                        <a:lnSpc>
                          <a:spcPct val="150000"/>
                        </a:lnSpc>
                      </a:pPr>
                      <a:r>
                        <a:rPr lang="zh-CN" altLang="en-US" sz="1800" b="0" dirty="0">
                          <a:latin typeface="+mj-ea"/>
                          <a:ea typeface="+mj-ea"/>
                        </a:rPr>
                        <a:t>关系型数据库中的数据</a:t>
                      </a:r>
                    </a:p>
                  </a:txBody>
                  <a:tcPr anchor="ctr"/>
                </a:tc>
                <a:extLst>
                  <a:ext uri="{0D108BD9-81ED-4DB2-BD59-A6C34878D82A}">
                    <a16:rowId xmlns:a16="http://schemas.microsoft.com/office/drawing/2014/main" xmlns="" val="324501375"/>
                  </a:ext>
                </a:extLst>
              </a:tr>
              <a:tr h="1126518">
                <a:tc>
                  <a:txBody>
                    <a:bodyPr/>
                    <a:lstStyle/>
                    <a:p>
                      <a:pPr algn="ctr"/>
                      <a:r>
                        <a:rPr lang="zh-CN" altLang="en-US" sz="2000" b="1" dirty="0">
                          <a:latin typeface="黑体" panose="02010609060101010101" pitchFamily="49" charset="-122"/>
                          <a:ea typeface="黑体" panose="02010609060101010101" pitchFamily="49" charset="-122"/>
                        </a:rPr>
                        <a:t>非结构化数据</a:t>
                      </a:r>
                    </a:p>
                  </a:txBody>
                  <a:tcPr anchor="ctr"/>
                </a:tc>
                <a:tc>
                  <a:txBody>
                    <a:bodyPr/>
                    <a:lstStyle/>
                    <a:p>
                      <a:pPr algn="ctr">
                        <a:lnSpc>
                          <a:spcPct val="150000"/>
                        </a:lnSpc>
                      </a:pPr>
                      <a:r>
                        <a:rPr lang="zh-CN" altLang="en-US" sz="1800" b="0" dirty="0">
                          <a:latin typeface="+mj-ea"/>
                          <a:ea typeface="+mj-ea"/>
                        </a:rPr>
                        <a:t>无法用关系数据库存储和管理的数据</a:t>
                      </a:r>
                    </a:p>
                  </a:txBody>
                  <a:tcPr anchor="ctr"/>
                </a:tc>
                <a:tc>
                  <a:txBody>
                    <a:bodyPr/>
                    <a:lstStyle/>
                    <a:p>
                      <a:pPr algn="ctr">
                        <a:lnSpc>
                          <a:spcPct val="150000"/>
                        </a:lnSpc>
                      </a:pPr>
                      <a:r>
                        <a:rPr lang="zh-CN" altLang="en-US" sz="1800" b="0" dirty="0">
                          <a:latin typeface="+mj-ea"/>
                          <a:ea typeface="+mj-ea"/>
                        </a:rPr>
                        <a:t>没有（或难于发现）统一结构</a:t>
                      </a:r>
                    </a:p>
                  </a:txBody>
                  <a:tcPr anchor="ctr"/>
                </a:tc>
                <a:tc>
                  <a:txBody>
                    <a:bodyPr/>
                    <a:lstStyle/>
                    <a:p>
                      <a:pPr algn="ctr">
                        <a:lnSpc>
                          <a:spcPct val="150000"/>
                        </a:lnSpc>
                      </a:pPr>
                      <a:r>
                        <a:rPr lang="zh-CN" altLang="en-US" sz="1800" b="0" dirty="0">
                          <a:latin typeface="+mj-ea"/>
                          <a:ea typeface="+mj-ea"/>
                        </a:rPr>
                        <a:t>语音，图像文件</a:t>
                      </a:r>
                    </a:p>
                  </a:txBody>
                  <a:tcPr anchor="ctr"/>
                </a:tc>
                <a:extLst>
                  <a:ext uri="{0D108BD9-81ED-4DB2-BD59-A6C34878D82A}">
                    <a16:rowId xmlns:a16="http://schemas.microsoft.com/office/drawing/2014/main" xmlns="" val="1872806547"/>
                  </a:ext>
                </a:extLst>
              </a:tr>
              <a:tr h="1126518">
                <a:tc>
                  <a:txBody>
                    <a:bodyPr/>
                    <a:lstStyle/>
                    <a:p>
                      <a:pPr algn="ctr"/>
                      <a:r>
                        <a:rPr lang="zh-CN" altLang="en-US" sz="2000" b="1" dirty="0">
                          <a:latin typeface="黑体" panose="02010609060101010101" pitchFamily="49" charset="-122"/>
                          <a:ea typeface="黑体" panose="02010609060101010101" pitchFamily="49" charset="-122"/>
                        </a:rPr>
                        <a:t>半结构化数据</a:t>
                      </a:r>
                    </a:p>
                  </a:txBody>
                  <a:tcPr anchor="ctr"/>
                </a:tc>
                <a:tc>
                  <a:txBody>
                    <a:bodyPr/>
                    <a:lstStyle/>
                    <a:p>
                      <a:pPr algn="ctr">
                        <a:lnSpc>
                          <a:spcPct val="150000"/>
                        </a:lnSpc>
                      </a:pPr>
                      <a:r>
                        <a:rPr lang="zh-CN" altLang="en-US" sz="1800" b="0" dirty="0">
                          <a:latin typeface="+mj-ea"/>
                          <a:ea typeface="+mj-ea"/>
                        </a:rPr>
                        <a:t>经过一定的转换可以用传统关系数据库存储和管理的数据</a:t>
                      </a:r>
                    </a:p>
                  </a:txBody>
                  <a:tcPr anchor="ctr"/>
                </a:tc>
                <a:tc>
                  <a:txBody>
                    <a:bodyPr/>
                    <a:lstStyle/>
                    <a:p>
                      <a:pPr algn="ctr">
                        <a:lnSpc>
                          <a:spcPct val="150000"/>
                        </a:lnSpc>
                      </a:pPr>
                      <a:r>
                        <a:rPr lang="zh-CN" altLang="en-US" sz="1800" b="0" dirty="0">
                          <a:latin typeface="+mj-ea"/>
                          <a:ea typeface="+mj-ea"/>
                        </a:rPr>
                        <a:t>先有数据，后有结构</a:t>
                      </a:r>
                    </a:p>
                  </a:txBody>
                  <a:tcPr anchor="ctr"/>
                </a:tc>
                <a:tc>
                  <a:txBody>
                    <a:bodyPr/>
                    <a:lstStyle/>
                    <a:p>
                      <a:pPr algn="ctr">
                        <a:lnSpc>
                          <a:spcPct val="150000"/>
                        </a:lnSpc>
                      </a:pPr>
                      <a:r>
                        <a:rPr lang="en-US" altLang="zh-CN" sz="1800" b="0" dirty="0">
                          <a:latin typeface="+mj-ea"/>
                          <a:ea typeface="+mj-ea"/>
                        </a:rPr>
                        <a:t>HTML,XML</a:t>
                      </a:r>
                      <a:r>
                        <a:rPr lang="zh-CN" altLang="en-US" sz="1800" b="0" dirty="0">
                          <a:latin typeface="+mj-ea"/>
                          <a:ea typeface="+mj-ea"/>
                        </a:rPr>
                        <a:t>文件等</a:t>
                      </a:r>
                    </a:p>
                  </a:txBody>
                  <a:tcPr anchor="ctr"/>
                </a:tc>
                <a:extLst>
                  <a:ext uri="{0D108BD9-81ED-4DB2-BD59-A6C34878D82A}">
                    <a16:rowId xmlns:a16="http://schemas.microsoft.com/office/drawing/2014/main" xmlns="" val="922550998"/>
                  </a:ext>
                </a:extLst>
              </a:tr>
            </a:tbl>
          </a:graphicData>
        </a:graphic>
      </p:graphicFrame>
    </p:spTree>
    <p:extLst>
      <p:ext uri="{BB962C8B-B14F-4D97-AF65-F5344CB8AC3E}">
        <p14:creationId xmlns:p14="http://schemas.microsoft.com/office/powerpoint/2010/main" val="185081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95BCE7E-287D-4778-85FC-873B7588D044}"/>
              </a:ext>
            </a:extLst>
          </p:cNvPr>
          <p:cNvSpPr txBox="1"/>
          <p:nvPr/>
        </p:nvSpPr>
        <p:spPr>
          <a:xfrm>
            <a:off x="1691680" y="1"/>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t>数据的维度</a:t>
            </a:r>
            <a:r>
              <a:rPr lang="en-US" altLang="zh-CN" dirty="0"/>
              <a:t>——</a:t>
            </a:r>
            <a:r>
              <a:rPr lang="zh-CN" altLang="en-US" dirty="0">
                <a:latin typeface="华文楷体" pitchFamily="2" charset="-122"/>
                <a:ea typeface="华文楷体" pitchFamily="2" charset="-122"/>
              </a:rPr>
              <a:t>加工程度</a:t>
            </a:r>
          </a:p>
        </p:txBody>
      </p:sp>
      <p:sp>
        <p:nvSpPr>
          <p:cNvPr id="3" name="矩形 2">
            <a:extLst>
              <a:ext uri="{FF2B5EF4-FFF2-40B4-BE49-F238E27FC236}">
                <a16:creationId xmlns:a16="http://schemas.microsoft.com/office/drawing/2014/main" xmlns="" id="{0DCD2BC9-1DCA-4A83-A435-713DC0E86351}"/>
              </a:ext>
            </a:extLst>
          </p:cNvPr>
          <p:cNvSpPr/>
          <p:nvPr/>
        </p:nvSpPr>
        <p:spPr>
          <a:xfrm>
            <a:off x="2627784" y="4104455"/>
            <a:ext cx="6336704" cy="884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rPr>
              <a:t>原始数据</a:t>
            </a:r>
            <a:endParaRPr lang="en-US" altLang="zh-CN" sz="2400" dirty="0">
              <a:latin typeface="+mj-ea"/>
              <a:ea typeface="+mj-ea"/>
            </a:endParaRPr>
          </a:p>
          <a:p>
            <a:pPr algn="ctr"/>
            <a:r>
              <a:rPr lang="zh-CN" altLang="en-US" dirty="0"/>
              <a:t>（没有经过预处理）</a:t>
            </a:r>
          </a:p>
        </p:txBody>
      </p:sp>
      <p:sp>
        <p:nvSpPr>
          <p:cNvPr id="4" name="矩形 3">
            <a:extLst>
              <a:ext uri="{FF2B5EF4-FFF2-40B4-BE49-F238E27FC236}">
                <a16:creationId xmlns:a16="http://schemas.microsoft.com/office/drawing/2014/main" xmlns="" id="{80E65979-B1D8-4DCF-8261-C428D9FBF9AC}"/>
              </a:ext>
            </a:extLst>
          </p:cNvPr>
          <p:cNvSpPr/>
          <p:nvPr/>
        </p:nvSpPr>
        <p:spPr>
          <a:xfrm>
            <a:off x="3707904" y="3219821"/>
            <a:ext cx="5256584" cy="88463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rPr>
              <a:t>干净的数据</a:t>
            </a:r>
            <a:endParaRPr lang="en-US" altLang="zh-CN" sz="2400" dirty="0">
              <a:latin typeface="+mj-ea"/>
              <a:ea typeface="+mj-ea"/>
            </a:endParaRPr>
          </a:p>
          <a:p>
            <a:pPr algn="ctr"/>
            <a:r>
              <a:rPr lang="zh-CN" altLang="en-US" dirty="0"/>
              <a:t>（预处理过的数据）</a:t>
            </a:r>
          </a:p>
        </p:txBody>
      </p:sp>
      <p:sp>
        <p:nvSpPr>
          <p:cNvPr id="5" name="矩形 4">
            <a:extLst>
              <a:ext uri="{FF2B5EF4-FFF2-40B4-BE49-F238E27FC236}">
                <a16:creationId xmlns:a16="http://schemas.microsoft.com/office/drawing/2014/main" xmlns="" id="{CB2DF801-DFDD-4D9D-B579-04971FBA3DA9}"/>
              </a:ext>
            </a:extLst>
          </p:cNvPr>
          <p:cNvSpPr/>
          <p:nvPr/>
        </p:nvSpPr>
        <p:spPr>
          <a:xfrm>
            <a:off x="4572000" y="2286312"/>
            <a:ext cx="4392488" cy="933509"/>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rPr>
              <a:t>增值数据</a:t>
            </a:r>
            <a:endParaRPr lang="en-US" altLang="zh-CN" sz="2400" dirty="0">
              <a:latin typeface="+mj-ea"/>
              <a:ea typeface="+mj-ea"/>
            </a:endParaRPr>
          </a:p>
          <a:p>
            <a:pPr algn="ctr"/>
            <a:r>
              <a:rPr lang="zh-CN" altLang="en-US" dirty="0"/>
              <a:t>（分析处理的结果）</a:t>
            </a:r>
          </a:p>
        </p:txBody>
      </p:sp>
      <p:sp>
        <p:nvSpPr>
          <p:cNvPr id="6" name="矩形 5">
            <a:extLst>
              <a:ext uri="{FF2B5EF4-FFF2-40B4-BE49-F238E27FC236}">
                <a16:creationId xmlns:a16="http://schemas.microsoft.com/office/drawing/2014/main" xmlns="" id="{CCC8188B-D992-4097-8575-BC8523C6D6B2}"/>
              </a:ext>
            </a:extLst>
          </p:cNvPr>
          <p:cNvSpPr/>
          <p:nvPr/>
        </p:nvSpPr>
        <p:spPr>
          <a:xfrm>
            <a:off x="5652120" y="1352804"/>
            <a:ext cx="3312368" cy="93350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rPr>
              <a:t>洞见数据</a:t>
            </a:r>
            <a:endParaRPr lang="en-US" altLang="zh-CN" sz="2400" dirty="0">
              <a:latin typeface="+mj-ea"/>
              <a:ea typeface="+mj-ea"/>
            </a:endParaRPr>
          </a:p>
          <a:p>
            <a:pPr algn="ctr"/>
            <a:r>
              <a:rPr lang="zh-CN" altLang="en-US" dirty="0"/>
              <a:t>（直接可以用于决策）</a:t>
            </a:r>
          </a:p>
        </p:txBody>
      </p:sp>
      <p:sp>
        <p:nvSpPr>
          <p:cNvPr id="7" name="文本框 6">
            <a:extLst>
              <a:ext uri="{FF2B5EF4-FFF2-40B4-BE49-F238E27FC236}">
                <a16:creationId xmlns:a16="http://schemas.microsoft.com/office/drawing/2014/main" xmlns="" id="{074DA826-3FDE-42D9-8394-7218EF99DBE2}"/>
              </a:ext>
            </a:extLst>
          </p:cNvPr>
          <p:cNvSpPr txBox="1"/>
          <p:nvPr/>
        </p:nvSpPr>
        <p:spPr>
          <a:xfrm>
            <a:off x="1877512" y="4192829"/>
            <a:ext cx="720080" cy="707886"/>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零次数据</a:t>
            </a:r>
          </a:p>
        </p:txBody>
      </p:sp>
      <p:sp>
        <p:nvSpPr>
          <p:cNvPr id="8" name="文本框 7">
            <a:extLst>
              <a:ext uri="{FF2B5EF4-FFF2-40B4-BE49-F238E27FC236}">
                <a16:creationId xmlns:a16="http://schemas.microsoft.com/office/drawing/2014/main" xmlns="" id="{6C26FF88-18DE-47A1-8E63-23EB2D325C3F}"/>
              </a:ext>
            </a:extLst>
          </p:cNvPr>
          <p:cNvSpPr txBox="1"/>
          <p:nvPr/>
        </p:nvSpPr>
        <p:spPr>
          <a:xfrm>
            <a:off x="2913678" y="3308195"/>
            <a:ext cx="720080" cy="707886"/>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一次数据</a:t>
            </a:r>
          </a:p>
        </p:txBody>
      </p:sp>
      <p:sp>
        <p:nvSpPr>
          <p:cNvPr id="9" name="文本框 8">
            <a:extLst>
              <a:ext uri="{FF2B5EF4-FFF2-40B4-BE49-F238E27FC236}">
                <a16:creationId xmlns:a16="http://schemas.microsoft.com/office/drawing/2014/main" xmlns="" id="{B4629AF2-FEC2-4E97-A8CE-217DB7975689}"/>
              </a:ext>
            </a:extLst>
          </p:cNvPr>
          <p:cNvSpPr txBox="1"/>
          <p:nvPr/>
        </p:nvSpPr>
        <p:spPr>
          <a:xfrm>
            <a:off x="3834656" y="2387351"/>
            <a:ext cx="720080" cy="707886"/>
          </a:xfrm>
          <a:prstGeom prst="rect">
            <a:avLst/>
          </a:prstGeom>
          <a:noFill/>
        </p:spPr>
        <p:txBody>
          <a:bodyPr wrap="square" rtlCol="0">
            <a:spAutoFit/>
          </a:bodyPr>
          <a:lstStyle>
            <a:defPPr>
              <a:defRPr lang="zh-CN"/>
            </a:defPPr>
            <a:lvl1pPr>
              <a:defRPr sz="2000" b="1">
                <a:latin typeface="微软雅黑" pitchFamily="34" charset="-122"/>
                <a:ea typeface="微软雅黑" pitchFamily="34" charset="-122"/>
              </a:defRPr>
            </a:lvl1pPr>
          </a:lstStyle>
          <a:p>
            <a:r>
              <a:rPr lang="zh-CN" altLang="en-US" dirty="0"/>
              <a:t>二次数据</a:t>
            </a:r>
          </a:p>
        </p:txBody>
      </p:sp>
      <p:sp>
        <p:nvSpPr>
          <p:cNvPr id="10" name="文本框 9">
            <a:extLst>
              <a:ext uri="{FF2B5EF4-FFF2-40B4-BE49-F238E27FC236}">
                <a16:creationId xmlns:a16="http://schemas.microsoft.com/office/drawing/2014/main" xmlns="" id="{EAE544C1-EF97-4397-877A-116F4F5B02E4}"/>
              </a:ext>
            </a:extLst>
          </p:cNvPr>
          <p:cNvSpPr txBox="1"/>
          <p:nvPr/>
        </p:nvSpPr>
        <p:spPr>
          <a:xfrm>
            <a:off x="4752020" y="1443256"/>
            <a:ext cx="720080" cy="707886"/>
          </a:xfrm>
          <a:prstGeom prst="rect">
            <a:avLst/>
          </a:prstGeom>
          <a:noFill/>
        </p:spPr>
        <p:txBody>
          <a:bodyPr wrap="square" rtlCol="0">
            <a:spAutoFit/>
          </a:bodyPr>
          <a:lstStyle/>
          <a:p>
            <a:r>
              <a:rPr lang="zh-CN" altLang="en-US" sz="2000" b="1" dirty="0">
                <a:latin typeface="微软雅黑" pitchFamily="34" charset="-122"/>
                <a:ea typeface="微软雅黑" pitchFamily="34" charset="-122"/>
              </a:rPr>
              <a:t>三次数据</a:t>
            </a:r>
          </a:p>
        </p:txBody>
      </p:sp>
    </p:spTree>
    <p:extLst>
      <p:ext uri="{BB962C8B-B14F-4D97-AF65-F5344CB8AC3E}">
        <p14:creationId xmlns:p14="http://schemas.microsoft.com/office/powerpoint/2010/main" val="4041385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680" y="195486"/>
            <a:ext cx="7452320" cy="461665"/>
          </a:xfrm>
          <a:prstGeom prst="rect">
            <a:avLst/>
          </a:prstGeom>
          <a:noFill/>
        </p:spPr>
        <p:txBody>
          <a:bodyPr wrap="square" rtlCol="0">
            <a:spAutoFit/>
          </a:bodyPr>
          <a:lstStyle/>
          <a:p>
            <a:pPr algn="ctr"/>
            <a:r>
              <a:rPr lang="zh-CN" altLang="en-US" sz="2400" dirty="0">
                <a:latin typeface="微软雅黑 Light" panose="020B0502040204020203" pitchFamily="34" charset="-122"/>
                <a:ea typeface="微软雅黑 Light" panose="020B0502040204020203" pitchFamily="34" charset="-122"/>
              </a:rPr>
              <a:t>数据模型的概念</a:t>
            </a:r>
          </a:p>
        </p:txBody>
      </p:sp>
      <p:pic>
        <p:nvPicPr>
          <p:cNvPr id="3" name="Picture 3"/>
          <p:cNvPicPr>
            <a:picLocks noChangeAspect="1" noChangeArrowheads="1"/>
          </p:cNvPicPr>
          <p:nvPr/>
        </p:nvPicPr>
        <p:blipFill>
          <a:blip r:embed="rId2"/>
          <a:srcRect/>
          <a:stretch>
            <a:fillRect/>
          </a:stretch>
        </p:blipFill>
        <p:spPr bwMode="auto">
          <a:xfrm>
            <a:off x="1691680" y="771550"/>
            <a:ext cx="7452319" cy="4371950"/>
          </a:xfrm>
          <a:prstGeom prst="rect">
            <a:avLst/>
          </a:prstGeom>
          <a:noFill/>
          <a:ln w="9525">
            <a:noFill/>
            <a:miter lim="800000"/>
            <a:headEnd/>
            <a:tailEnd/>
          </a:ln>
          <a:effectLst/>
        </p:spPr>
      </p:pic>
    </p:spTree>
    <p:extLst>
      <p:ext uri="{BB962C8B-B14F-4D97-AF65-F5344CB8AC3E}">
        <p14:creationId xmlns:p14="http://schemas.microsoft.com/office/powerpoint/2010/main" val="4291224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5696" y="869465"/>
            <a:ext cx="7200800" cy="3970318"/>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en-US" altLang="zh-CN" dirty="0">
                <a:latin typeface="+mj-ea"/>
                <a:ea typeface="+mj-ea"/>
              </a:rPr>
              <a:t>1998</a:t>
            </a:r>
            <a:r>
              <a:rPr lang="zh-CN" altLang="en-US" dirty="0">
                <a:latin typeface="+mj-ea"/>
                <a:ea typeface="+mj-ea"/>
              </a:rPr>
              <a:t>年的</a:t>
            </a:r>
            <a:r>
              <a:rPr lang="en-US" altLang="zh-CN" dirty="0">
                <a:latin typeface="+mj-ea"/>
                <a:ea typeface="+mj-ea"/>
              </a:rPr>
              <a:t>USENIX</a:t>
            </a:r>
            <a:r>
              <a:rPr lang="zh-CN" altLang="en-US" dirty="0">
                <a:latin typeface="+mj-ea"/>
                <a:ea typeface="+mj-ea"/>
              </a:rPr>
              <a:t>大会上，美国硅图公司的首席科学家</a:t>
            </a:r>
            <a:r>
              <a:rPr lang="en-US" altLang="zh-CN" dirty="0">
                <a:latin typeface="+mj-ea"/>
                <a:ea typeface="+mj-ea"/>
              </a:rPr>
              <a:t>John. </a:t>
            </a:r>
            <a:r>
              <a:rPr lang="en-US" altLang="zh-CN" dirty="0" err="1">
                <a:latin typeface="+mj-ea"/>
                <a:ea typeface="+mj-ea"/>
              </a:rPr>
              <a:t>Mashey</a:t>
            </a:r>
            <a:r>
              <a:rPr lang="en-US" altLang="zh-CN" dirty="0">
                <a:latin typeface="+mj-ea"/>
                <a:ea typeface="+mj-ea"/>
              </a:rPr>
              <a:t> </a:t>
            </a:r>
            <a:r>
              <a:rPr lang="zh-CN" altLang="en-US" dirty="0">
                <a:latin typeface="+mj-ea"/>
                <a:ea typeface="+mj-ea"/>
              </a:rPr>
              <a:t>首次提出了“大数据”这一概念，发表了名为</a:t>
            </a:r>
            <a:r>
              <a:rPr lang="en-US" altLang="zh-CN" dirty="0">
                <a:latin typeface="+mj-ea"/>
                <a:ea typeface="+mj-ea"/>
              </a:rPr>
              <a:t>《</a:t>
            </a:r>
            <a:r>
              <a:rPr lang="zh-CN" altLang="en-US" dirty="0">
                <a:latin typeface="+mj-ea"/>
                <a:ea typeface="+mj-ea"/>
              </a:rPr>
              <a:t>大数据与下一次基础设施压力的浪潮</a:t>
            </a:r>
            <a:r>
              <a:rPr lang="en-US" altLang="zh-CN" dirty="0">
                <a:latin typeface="+mj-ea"/>
                <a:ea typeface="+mj-ea"/>
              </a:rPr>
              <a:t>》</a:t>
            </a:r>
            <a:r>
              <a:rPr lang="zh-CN" altLang="en-US" dirty="0">
                <a:latin typeface="+mj-ea"/>
                <a:ea typeface="+mj-ea"/>
              </a:rPr>
              <a:t>的报告。</a:t>
            </a:r>
            <a:endParaRPr lang="en-US" altLang="zh-CN" dirty="0">
              <a:latin typeface="+mj-ea"/>
              <a:ea typeface="+mj-ea"/>
            </a:endParaRPr>
          </a:p>
          <a:p>
            <a:pPr marL="285750" indent="-285750" algn="just">
              <a:lnSpc>
                <a:spcPct val="150000"/>
              </a:lnSpc>
              <a:buFont typeface="Wingdings" panose="05000000000000000000" pitchFamily="2" charset="2"/>
              <a:buChar char="l"/>
            </a:pPr>
            <a:r>
              <a:rPr lang="en-US" altLang="zh-CN" dirty="0">
                <a:latin typeface="+mj-ea"/>
                <a:ea typeface="+mj-ea"/>
              </a:rPr>
              <a:t>2000</a:t>
            </a:r>
            <a:r>
              <a:rPr lang="zh-CN" altLang="en-US" dirty="0">
                <a:latin typeface="+mj-ea"/>
                <a:ea typeface="+mj-ea"/>
              </a:rPr>
              <a:t>年，宾夕法尼亚大学的经济学家</a:t>
            </a:r>
            <a:r>
              <a:rPr lang="en-US" altLang="zh-CN" dirty="0">
                <a:latin typeface="+mj-ea"/>
                <a:ea typeface="+mj-ea"/>
              </a:rPr>
              <a:t>Francis X. Diebold</a:t>
            </a:r>
            <a:r>
              <a:rPr lang="zh-CN" altLang="en-US" dirty="0">
                <a:latin typeface="+mj-ea"/>
                <a:ea typeface="+mj-ea"/>
              </a:rPr>
              <a:t>发布了报告</a:t>
            </a:r>
            <a:r>
              <a:rPr lang="en-US" altLang="zh-CN" dirty="0">
                <a:latin typeface="+mj-ea"/>
                <a:ea typeface="+mj-ea"/>
              </a:rPr>
              <a:t>《</a:t>
            </a:r>
            <a:r>
              <a:rPr lang="zh-CN" altLang="en-US" dirty="0">
                <a:latin typeface="+mj-ea"/>
                <a:ea typeface="+mj-ea"/>
              </a:rPr>
              <a:t>宏观经济评估与预测的大数据动能因素模型</a:t>
            </a:r>
            <a:r>
              <a:rPr lang="en-US" altLang="zh-CN" dirty="0">
                <a:latin typeface="+mj-ea"/>
                <a:ea typeface="+mj-ea"/>
              </a:rPr>
              <a:t>》</a:t>
            </a:r>
            <a:r>
              <a:rPr lang="zh-CN" altLang="en-US" dirty="0">
                <a:latin typeface="+mj-ea"/>
                <a:ea typeface="+mj-ea"/>
              </a:rPr>
              <a:t>，再次提及了这一概念。</a:t>
            </a:r>
          </a:p>
          <a:p>
            <a:pPr marL="285750" indent="-285750" algn="just">
              <a:lnSpc>
                <a:spcPct val="150000"/>
              </a:lnSpc>
              <a:buFont typeface="Wingdings" panose="05000000000000000000" pitchFamily="2" charset="2"/>
              <a:buChar char="l"/>
            </a:pPr>
            <a:r>
              <a:rPr lang="en-US" altLang="zh-CN" dirty="0">
                <a:latin typeface="+mj-ea"/>
                <a:ea typeface="+mj-ea"/>
              </a:rPr>
              <a:t>2011</a:t>
            </a:r>
            <a:r>
              <a:rPr lang="zh-CN" altLang="en-US" dirty="0">
                <a:latin typeface="+mj-ea"/>
                <a:ea typeface="+mj-ea"/>
              </a:rPr>
              <a:t>年，牛津大学客座教授</a:t>
            </a:r>
            <a:r>
              <a:rPr lang="en-US" altLang="zh-CN" dirty="0">
                <a:latin typeface="+mj-ea"/>
                <a:ea typeface="+mj-ea"/>
              </a:rPr>
              <a:t>Viktor Mayer-</a:t>
            </a:r>
            <a:r>
              <a:rPr lang="en-US" altLang="zh-CN" dirty="0" err="1">
                <a:latin typeface="+mj-ea"/>
                <a:ea typeface="+mj-ea"/>
              </a:rPr>
              <a:t>Schönberger</a:t>
            </a:r>
            <a:r>
              <a:rPr lang="zh-CN" altLang="en-US" dirty="0">
                <a:latin typeface="+mj-ea"/>
                <a:ea typeface="+mj-ea"/>
              </a:rPr>
              <a:t>开始在经济学人杂志上发布一系列大数据专栏文章，并出版了</a:t>
            </a:r>
            <a:r>
              <a:rPr lang="en-US" altLang="zh-CN" dirty="0">
                <a:latin typeface="+mj-ea"/>
                <a:ea typeface="+mj-ea"/>
              </a:rPr>
              <a:t>《</a:t>
            </a:r>
            <a:r>
              <a:rPr lang="zh-CN" altLang="en-US" dirty="0">
                <a:latin typeface="+mj-ea"/>
                <a:ea typeface="+mj-ea"/>
              </a:rPr>
              <a:t>大数据时代</a:t>
            </a:r>
            <a:r>
              <a:rPr lang="en-US" altLang="zh-CN" dirty="0">
                <a:latin typeface="+mj-ea"/>
                <a:ea typeface="+mj-ea"/>
              </a:rPr>
              <a:t>》</a:t>
            </a:r>
            <a:endParaRPr lang="en-US" altLang="zh-CN" b="1" dirty="0"/>
          </a:p>
          <a:p>
            <a:pPr marL="285750" indent="-285750" algn="just">
              <a:lnSpc>
                <a:spcPct val="200000"/>
              </a:lnSpc>
              <a:buFont typeface="Wingdings" pitchFamily="2" charset="2"/>
              <a:buChar char="Ø"/>
            </a:pPr>
            <a:r>
              <a:rPr lang="zh-CN" altLang="en-US" b="1" dirty="0">
                <a:latin typeface="黑体" pitchFamily="49" charset="-122"/>
                <a:ea typeface="黑体" pitchFamily="49" charset="-122"/>
              </a:rPr>
              <a:t>至此，这一概念逐渐走进人们视野，并迅速占据了人们的注意力</a:t>
            </a:r>
          </a:p>
        </p:txBody>
      </p:sp>
      <p:sp>
        <p:nvSpPr>
          <p:cNvPr id="4" name="文本框 3">
            <a:extLst>
              <a:ext uri="{FF2B5EF4-FFF2-40B4-BE49-F238E27FC236}">
                <a16:creationId xmlns:a16="http://schemas.microsoft.com/office/drawing/2014/main" xmlns="" id="{0BE49E19-2EC8-5492-8AE0-16A810975A5C}"/>
              </a:ext>
            </a:extLst>
          </p:cNvPr>
          <p:cNvSpPr txBox="1"/>
          <p:nvPr/>
        </p:nvSpPr>
        <p:spPr>
          <a:xfrm>
            <a:off x="1691680" y="195486"/>
            <a:ext cx="7452320" cy="461665"/>
          </a:xfrm>
          <a:prstGeom prst="rect">
            <a:avLst/>
          </a:prstGeom>
          <a:noFill/>
        </p:spPr>
        <p:txBody>
          <a:bodyPr wrap="square">
            <a:spAutoFit/>
          </a:bodyPr>
          <a:lstStyle/>
          <a:p>
            <a:pPr algn="ctr"/>
            <a:r>
              <a:rPr lang="zh-CN" altLang="en-US" sz="2400" b="1" dirty="0">
                <a:latin typeface="黑体" panose="02010609060101010101" pitchFamily="49" charset="-122"/>
                <a:ea typeface="黑体" panose="02010609060101010101" pitchFamily="49" charset="-122"/>
              </a:rPr>
              <a:t>“大数据”概念的演化</a:t>
            </a:r>
          </a:p>
        </p:txBody>
      </p:sp>
    </p:spTree>
    <p:extLst>
      <p:ext uri="{BB962C8B-B14F-4D97-AF65-F5344CB8AC3E}">
        <p14:creationId xmlns:p14="http://schemas.microsoft.com/office/powerpoint/2010/main" val="2036668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5696" y="874330"/>
            <a:ext cx="7200800" cy="4185761"/>
          </a:xfrm>
          <a:prstGeom prst="rect">
            <a:avLst/>
          </a:prstGeom>
        </p:spPr>
        <p:txBody>
          <a:bodyPr wrap="square">
            <a:spAutoFit/>
          </a:bodyPr>
          <a:lstStyle/>
          <a:p>
            <a:pPr marL="342900" indent="-342900">
              <a:buFont typeface="Wingdings" pitchFamily="2" charset="2"/>
              <a:buChar char="Ø"/>
            </a:pPr>
            <a:r>
              <a:rPr lang="zh-CN" altLang="en-US" sz="2000" b="1" dirty="0">
                <a:latin typeface="+mj-ea"/>
                <a:ea typeface="+mj-ea"/>
              </a:rPr>
              <a:t>数据科学家</a:t>
            </a:r>
            <a:r>
              <a:rPr lang="en-US" altLang="zh-CN" sz="2000" b="1" dirty="0">
                <a:latin typeface="+mj-ea"/>
                <a:ea typeface="+mj-ea"/>
              </a:rPr>
              <a:t>John </a:t>
            </a:r>
            <a:r>
              <a:rPr lang="en-US" altLang="zh-CN" sz="2000" b="1" dirty="0" err="1">
                <a:latin typeface="+mj-ea"/>
                <a:ea typeface="+mj-ea"/>
              </a:rPr>
              <a:t>Rauser</a:t>
            </a:r>
            <a:r>
              <a:rPr lang="zh-CN" altLang="en-US" sz="2000" b="1" dirty="0">
                <a:latin typeface="+mj-ea"/>
                <a:ea typeface="+mj-ea"/>
              </a:rPr>
              <a:t>：</a:t>
            </a:r>
            <a:r>
              <a:rPr lang="zh-CN" altLang="en-US" dirty="0">
                <a:latin typeface="+mj-ea"/>
                <a:ea typeface="+mj-ea"/>
              </a:rPr>
              <a:t>任何超过了一台计算机处理能力的数据。</a:t>
            </a:r>
            <a:endParaRPr lang="zh-CN" altLang="en-US" sz="2000" dirty="0">
              <a:latin typeface="+mj-ea"/>
              <a:ea typeface="+mj-ea"/>
            </a:endParaRPr>
          </a:p>
          <a:p>
            <a:pPr marL="342900" indent="-342900">
              <a:buFont typeface="Wingdings" pitchFamily="2" charset="2"/>
              <a:buChar char="Ø"/>
            </a:pPr>
            <a:r>
              <a:rPr lang="zh-CN" altLang="en-US" sz="2000" b="1" dirty="0">
                <a:latin typeface="+mj-ea"/>
                <a:ea typeface="+mj-ea"/>
              </a:rPr>
              <a:t>咨询公司麦肯锡：</a:t>
            </a:r>
            <a:r>
              <a:rPr lang="zh-CN" altLang="en-US" dirty="0">
                <a:latin typeface="+mj-ea"/>
                <a:ea typeface="+mj-ea"/>
              </a:rPr>
              <a:t>无法在一定时间内用传统数据库软件工具对其进行抓取、管理和处理的数据集合。</a:t>
            </a:r>
            <a:endParaRPr lang="en-US" altLang="zh-CN" dirty="0">
              <a:latin typeface="+mj-ea"/>
              <a:ea typeface="+mj-ea"/>
            </a:endParaRPr>
          </a:p>
          <a:p>
            <a:endParaRPr lang="zh-CN" altLang="en-US" sz="2000" dirty="0"/>
          </a:p>
          <a:p>
            <a:pPr marL="342900" indent="-342900">
              <a:buFont typeface="Wingdings" pitchFamily="2" charset="2"/>
              <a:buChar char="Ø"/>
            </a:pPr>
            <a:r>
              <a:rPr lang="zh-CN" altLang="en-US" sz="2000" b="1" dirty="0">
                <a:latin typeface="+mj-ea"/>
                <a:ea typeface="+mj-ea"/>
              </a:rPr>
              <a:t>咨询公司高德纳：</a:t>
            </a:r>
            <a:r>
              <a:rPr lang="zh-CN" altLang="en-US" dirty="0">
                <a:latin typeface="+mj-ea"/>
                <a:ea typeface="+mj-ea"/>
              </a:rPr>
              <a:t>大量、高速、或多变的信息资产，它需要新型的处理方式去促成更强的决策能力、洞察力与最优化处理。</a:t>
            </a:r>
            <a:endParaRPr lang="en-US" altLang="zh-CN" dirty="0">
              <a:latin typeface="+mj-ea"/>
              <a:ea typeface="+mj-ea"/>
            </a:endParaRPr>
          </a:p>
          <a:p>
            <a:endParaRPr lang="zh-CN" altLang="en-US" sz="2000" dirty="0"/>
          </a:p>
          <a:p>
            <a:r>
              <a:rPr lang="zh-CN" altLang="en-US" sz="2000" dirty="0">
                <a:latin typeface="黑体" pitchFamily="49" charset="-122"/>
                <a:ea typeface="黑体" pitchFamily="49" charset="-122"/>
              </a:rPr>
              <a:t>共同点：</a:t>
            </a:r>
            <a:endParaRPr lang="en-US" altLang="zh-CN" sz="2000" dirty="0">
              <a:latin typeface="黑体" pitchFamily="49" charset="-122"/>
              <a:ea typeface="黑体" pitchFamily="49" charset="-122"/>
            </a:endParaRPr>
          </a:p>
          <a:p>
            <a:pPr marL="342900" indent="-342900">
              <a:lnSpc>
                <a:spcPct val="150000"/>
              </a:lnSpc>
              <a:buFont typeface="Wingdings" pitchFamily="2" charset="2"/>
              <a:buChar char="Ø"/>
            </a:pPr>
            <a:r>
              <a:rPr lang="zh-CN" altLang="en-US" sz="2000" dirty="0">
                <a:latin typeface="华文楷体" pitchFamily="2" charset="-122"/>
                <a:ea typeface="华文楷体" pitchFamily="2" charset="-122"/>
              </a:rPr>
              <a:t>大数据依旧是数据，或数据相关的过程；</a:t>
            </a:r>
            <a:endParaRPr lang="en-US" altLang="zh-CN" sz="2000" dirty="0">
              <a:latin typeface="华文楷体" pitchFamily="2" charset="-122"/>
              <a:ea typeface="华文楷体" pitchFamily="2" charset="-122"/>
            </a:endParaRPr>
          </a:p>
          <a:p>
            <a:pPr marL="342900" indent="-342900">
              <a:lnSpc>
                <a:spcPct val="150000"/>
              </a:lnSpc>
              <a:buFont typeface="Wingdings" pitchFamily="2" charset="2"/>
              <a:buChar char="Ø"/>
            </a:pPr>
            <a:r>
              <a:rPr lang="zh-CN" altLang="en-US" sz="2000" dirty="0">
                <a:latin typeface="华文楷体" pitchFamily="2" charset="-122"/>
                <a:ea typeface="华文楷体" pitchFamily="2" charset="-122"/>
              </a:rPr>
              <a:t>大数据的规模并非一定要达到某一确切的数值，关键在于，是否超过了实际情况下的数据存储能力和数据计算能力。</a:t>
            </a:r>
          </a:p>
        </p:txBody>
      </p:sp>
      <p:sp>
        <p:nvSpPr>
          <p:cNvPr id="3" name="矩形 2"/>
          <p:cNvSpPr/>
          <p:nvPr/>
        </p:nvSpPr>
        <p:spPr>
          <a:xfrm>
            <a:off x="1691680" y="195486"/>
            <a:ext cx="7452320" cy="523220"/>
          </a:xfrm>
          <a:prstGeom prst="rect">
            <a:avLst/>
          </a:prstGeom>
        </p:spPr>
        <p:txBody>
          <a:bodyPr wrap="square">
            <a:spAutoFit/>
          </a:bodyPr>
          <a:lstStyle/>
          <a:p>
            <a:pPr algn="ctr"/>
            <a:r>
              <a:rPr lang="zh-CN" altLang="en-US" sz="2800" dirty="0">
                <a:latin typeface="黑体" pitchFamily="49" charset="-122"/>
                <a:ea typeface="黑体" pitchFamily="49" charset="-122"/>
              </a:rPr>
              <a:t>大数据的定义</a:t>
            </a:r>
          </a:p>
        </p:txBody>
      </p:sp>
    </p:spTree>
    <p:extLst>
      <p:ext uri="{BB962C8B-B14F-4D97-AF65-F5344CB8AC3E}">
        <p14:creationId xmlns:p14="http://schemas.microsoft.com/office/powerpoint/2010/main" val="3438756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C082617-6C2A-4000-99FF-FD0AE4786A50}"/>
              </a:ext>
            </a:extLst>
          </p:cNvPr>
          <p:cNvSpPr txBox="1"/>
          <p:nvPr/>
        </p:nvSpPr>
        <p:spPr>
          <a:xfrm>
            <a:off x="1691680" y="123477"/>
            <a:ext cx="7452320" cy="504057"/>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sz="2600" dirty="0"/>
              <a:t>大数据的内涵与特征</a:t>
            </a:r>
          </a:p>
        </p:txBody>
      </p:sp>
      <p:sp>
        <p:nvSpPr>
          <p:cNvPr id="3" name="TextBox 3">
            <a:extLst>
              <a:ext uri="{FF2B5EF4-FFF2-40B4-BE49-F238E27FC236}">
                <a16:creationId xmlns:a16="http://schemas.microsoft.com/office/drawing/2014/main" xmlns="" id="{D0B9F3B9-E448-49A8-AAF3-05938CA3E85E}"/>
              </a:ext>
            </a:extLst>
          </p:cNvPr>
          <p:cNvSpPr txBox="1"/>
          <p:nvPr/>
        </p:nvSpPr>
        <p:spPr>
          <a:xfrm>
            <a:off x="1804671" y="866321"/>
            <a:ext cx="7334790" cy="369332"/>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defRPr/>
            </a:pPr>
            <a:r>
              <a:rPr lang="zh-CN" altLang="en-US" dirty="0">
                <a:solidFill>
                  <a:schemeClr val="tx1"/>
                </a:solidFill>
                <a:latin typeface="+mj-ea"/>
                <a:ea typeface="+mj-ea"/>
              </a:rPr>
              <a:t>不同学科对术语</a:t>
            </a:r>
            <a:r>
              <a:rPr lang="en-US" dirty="0">
                <a:solidFill>
                  <a:schemeClr val="tx1"/>
                </a:solidFill>
                <a:latin typeface="+mj-ea"/>
                <a:ea typeface="+mj-ea"/>
              </a:rPr>
              <a:t>“</a:t>
            </a:r>
            <a:r>
              <a:rPr lang="zh-CN" altLang="en-US" dirty="0">
                <a:solidFill>
                  <a:schemeClr val="tx1"/>
                </a:solidFill>
                <a:latin typeface="+mj-ea"/>
                <a:ea typeface="+mj-ea"/>
              </a:rPr>
              <a:t>大数据</a:t>
            </a:r>
            <a:r>
              <a:rPr lang="en-US" dirty="0">
                <a:solidFill>
                  <a:schemeClr val="tx1"/>
                </a:solidFill>
                <a:latin typeface="+mj-ea"/>
                <a:ea typeface="+mj-ea"/>
              </a:rPr>
              <a:t>”</a:t>
            </a:r>
            <a:r>
              <a:rPr lang="zh-CN" altLang="en-US" dirty="0">
                <a:solidFill>
                  <a:schemeClr val="tx1"/>
                </a:solidFill>
                <a:latin typeface="+mj-ea"/>
                <a:ea typeface="+mj-ea"/>
              </a:rPr>
              <a:t>的理解不同</a:t>
            </a:r>
          </a:p>
        </p:txBody>
      </p:sp>
      <p:graphicFrame>
        <p:nvGraphicFramePr>
          <p:cNvPr id="4" name="表格 3">
            <a:extLst>
              <a:ext uri="{FF2B5EF4-FFF2-40B4-BE49-F238E27FC236}">
                <a16:creationId xmlns:a16="http://schemas.microsoft.com/office/drawing/2014/main" xmlns="" id="{EA7DC16E-35BA-4BDB-9A25-8758616E1FFE}"/>
              </a:ext>
            </a:extLst>
          </p:cNvPr>
          <p:cNvGraphicFramePr>
            <a:graphicFrameLocks noGrp="1"/>
          </p:cNvGraphicFramePr>
          <p:nvPr>
            <p:extLst>
              <p:ext uri="{D42A27DB-BD31-4B8C-83A1-F6EECF244321}">
                <p14:modId xmlns:p14="http://schemas.microsoft.com/office/powerpoint/2010/main" val="4286648718"/>
              </p:ext>
            </p:extLst>
          </p:nvPr>
        </p:nvGraphicFramePr>
        <p:xfrm>
          <a:off x="1907704" y="1330423"/>
          <a:ext cx="7038527" cy="3308855"/>
        </p:xfrm>
        <a:graphic>
          <a:graphicData uri="http://schemas.openxmlformats.org/drawingml/2006/table">
            <a:tbl>
              <a:tblPr firstRow="1" bandRow="1">
                <a:tableStyleId>{EB344D84-9AFB-497E-A393-DC336BA19D2E}</a:tableStyleId>
              </a:tblPr>
              <a:tblGrid>
                <a:gridCol w="967016">
                  <a:extLst>
                    <a:ext uri="{9D8B030D-6E8A-4147-A177-3AD203B41FA5}">
                      <a16:colId xmlns:a16="http://schemas.microsoft.com/office/drawing/2014/main" xmlns="" val="2393146157"/>
                    </a:ext>
                  </a:extLst>
                </a:gridCol>
                <a:gridCol w="1984828">
                  <a:extLst>
                    <a:ext uri="{9D8B030D-6E8A-4147-A177-3AD203B41FA5}">
                      <a16:colId xmlns:a16="http://schemas.microsoft.com/office/drawing/2014/main" xmlns="" val="465032332"/>
                    </a:ext>
                  </a:extLst>
                </a:gridCol>
                <a:gridCol w="4086683">
                  <a:extLst>
                    <a:ext uri="{9D8B030D-6E8A-4147-A177-3AD203B41FA5}">
                      <a16:colId xmlns:a16="http://schemas.microsoft.com/office/drawing/2014/main" xmlns="" val="2578804555"/>
                    </a:ext>
                  </a:extLst>
                </a:gridCol>
              </a:tblGrid>
              <a:tr h="363502">
                <a:tc>
                  <a:txBody>
                    <a:bodyPr/>
                    <a:lstStyle/>
                    <a:p>
                      <a:pPr algn="ctr"/>
                      <a:r>
                        <a:rPr lang="zh-CN" altLang="en-US" sz="1800" dirty="0">
                          <a:latin typeface="微软雅黑 Light" pitchFamily="34" charset="-122"/>
                          <a:ea typeface="微软雅黑 Light" pitchFamily="34" charset="-122"/>
                        </a:rPr>
                        <a:t>学科</a:t>
                      </a:r>
                    </a:p>
                  </a:txBody>
                  <a:tcPr anchor="ctr"/>
                </a:tc>
                <a:tc>
                  <a:txBody>
                    <a:bodyPr/>
                    <a:lstStyle/>
                    <a:p>
                      <a:pPr algn="ctr"/>
                      <a:r>
                        <a:rPr lang="zh-CN" altLang="en-US" sz="1800" dirty="0">
                          <a:latin typeface="微软雅黑 Light" pitchFamily="34" charset="-122"/>
                          <a:ea typeface="微软雅黑 Light" pitchFamily="34" charset="-122"/>
                        </a:rPr>
                        <a:t>参照物</a:t>
                      </a:r>
                    </a:p>
                  </a:txBody>
                  <a:tcPr anchor="ctr"/>
                </a:tc>
                <a:tc>
                  <a:txBody>
                    <a:bodyPr/>
                    <a:lstStyle/>
                    <a:p>
                      <a:pPr algn="ctr"/>
                      <a:r>
                        <a:rPr lang="zh-CN" altLang="en-US" sz="1800" dirty="0">
                          <a:latin typeface="微软雅黑 Light" pitchFamily="34" charset="-122"/>
                          <a:ea typeface="微软雅黑 Light" pitchFamily="34" charset="-122"/>
                        </a:rPr>
                        <a:t>理解方式</a:t>
                      </a:r>
                    </a:p>
                  </a:txBody>
                  <a:tcPr anchor="ctr"/>
                </a:tc>
                <a:extLst>
                  <a:ext uri="{0D108BD9-81ED-4DB2-BD59-A6C34878D82A}">
                    <a16:rowId xmlns:a16="http://schemas.microsoft.com/office/drawing/2014/main" xmlns="" val="2063946934"/>
                  </a:ext>
                </a:extLst>
              </a:tr>
              <a:tr h="947575">
                <a:tc>
                  <a:txBody>
                    <a:bodyPr/>
                    <a:lstStyle/>
                    <a:p>
                      <a:pPr algn="ctr"/>
                      <a:r>
                        <a:rPr lang="zh-CN" altLang="en-US" sz="1800" dirty="0">
                          <a:latin typeface="微软雅黑 Light" pitchFamily="34" charset="-122"/>
                          <a:ea typeface="微软雅黑 Light" pitchFamily="34" charset="-122"/>
                        </a:rPr>
                        <a:t>计算机科学</a:t>
                      </a:r>
                    </a:p>
                  </a:txBody>
                  <a:tcPr anchor="ctr"/>
                </a:tc>
                <a:tc>
                  <a:txBody>
                    <a:bodyPr/>
                    <a:lstStyle/>
                    <a:p>
                      <a:pPr algn="ctr"/>
                      <a:r>
                        <a:rPr lang="zh-CN" altLang="en-US" sz="1800" dirty="0">
                          <a:latin typeface="微软雅黑 Light" pitchFamily="34" charset="-122"/>
                          <a:ea typeface="微软雅黑 Light" pitchFamily="34" charset="-122"/>
                        </a:rPr>
                        <a:t>现有的计算能力和存储能力</a:t>
                      </a:r>
                    </a:p>
                  </a:txBody>
                  <a:tcPr anchor="ctr"/>
                </a:tc>
                <a:tc>
                  <a:txBody>
                    <a:bodyPr/>
                    <a:lstStyle/>
                    <a:p>
                      <a:pPr algn="ctr"/>
                      <a:r>
                        <a:rPr lang="zh-CN" altLang="en-US" sz="1800" dirty="0">
                          <a:latin typeface="微软雅黑 Light" pitchFamily="34" charset="-122"/>
                          <a:ea typeface="微软雅黑 Light" pitchFamily="34" charset="-122"/>
                        </a:rPr>
                        <a:t>当数据量、数据的复杂程度、数据处理的任务要求等超出了传统数据</a:t>
                      </a:r>
                      <a:r>
                        <a:rPr lang="zh-CN" altLang="en-US" sz="1800" b="1" dirty="0">
                          <a:latin typeface="+mj-ea"/>
                          <a:ea typeface="+mj-ea"/>
                        </a:rPr>
                        <a:t>存储</a:t>
                      </a:r>
                      <a:r>
                        <a:rPr lang="zh-CN" altLang="en-US" sz="1800" dirty="0">
                          <a:latin typeface="微软雅黑 Light" pitchFamily="34" charset="-122"/>
                          <a:ea typeface="微软雅黑 Light" pitchFamily="34" charset="-122"/>
                        </a:rPr>
                        <a:t>与</a:t>
                      </a:r>
                      <a:r>
                        <a:rPr lang="zh-CN" altLang="en-US" sz="1800" b="1" kern="1200" dirty="0">
                          <a:solidFill>
                            <a:schemeClr val="dk1"/>
                          </a:solidFill>
                          <a:latin typeface="+mj-ea"/>
                          <a:ea typeface="+mj-ea"/>
                          <a:cs typeface="+mn-cs"/>
                        </a:rPr>
                        <a:t>算力</a:t>
                      </a:r>
                      <a:r>
                        <a:rPr lang="zh-CN" altLang="en-US" sz="1800" dirty="0">
                          <a:latin typeface="微软雅黑 Light" pitchFamily="34" charset="-122"/>
                          <a:ea typeface="微软雅黑 Light" pitchFamily="34" charset="-122"/>
                        </a:rPr>
                        <a:t>时</a:t>
                      </a:r>
                    </a:p>
                  </a:txBody>
                  <a:tcPr anchor="ctr"/>
                </a:tc>
                <a:extLst>
                  <a:ext uri="{0D108BD9-81ED-4DB2-BD59-A6C34878D82A}">
                    <a16:rowId xmlns:a16="http://schemas.microsoft.com/office/drawing/2014/main" xmlns="" val="128902665"/>
                  </a:ext>
                </a:extLst>
              </a:tr>
              <a:tr h="1008112">
                <a:tc>
                  <a:txBody>
                    <a:bodyPr/>
                    <a:lstStyle/>
                    <a:p>
                      <a:pPr algn="ctr"/>
                      <a:r>
                        <a:rPr lang="zh-CN" altLang="en-US" sz="1800" dirty="0">
                          <a:latin typeface="微软雅黑 Light" pitchFamily="34" charset="-122"/>
                          <a:ea typeface="微软雅黑 Light" pitchFamily="34" charset="-122"/>
                        </a:rPr>
                        <a:t>统计学</a:t>
                      </a:r>
                    </a:p>
                  </a:txBody>
                  <a:tcPr anchor="ctr"/>
                </a:tc>
                <a:tc>
                  <a:txBody>
                    <a:bodyPr/>
                    <a:lstStyle/>
                    <a:p>
                      <a:pPr algn="ctr"/>
                      <a:r>
                        <a:rPr lang="zh-CN" altLang="en-US" sz="1800" dirty="0">
                          <a:latin typeface="微软雅黑 Light" pitchFamily="34" charset="-122"/>
                          <a:ea typeface="微软雅黑 Light" pitchFamily="34" charset="-122"/>
                        </a:rPr>
                        <a:t>总体的规模</a:t>
                      </a:r>
                    </a:p>
                  </a:txBody>
                  <a:tcPr anchor="ctr"/>
                </a:tc>
                <a:tc>
                  <a:txBody>
                    <a:bodyPr/>
                    <a:lstStyle/>
                    <a:p>
                      <a:pPr algn="ctr"/>
                      <a:r>
                        <a:rPr lang="zh-CN" altLang="en-US" sz="1800" dirty="0">
                          <a:latin typeface="微软雅黑 Light" pitchFamily="34" charset="-122"/>
                          <a:ea typeface="微软雅黑 Light" pitchFamily="34" charset="-122"/>
                        </a:rPr>
                        <a:t>当能够收集</a:t>
                      </a:r>
                      <a:r>
                        <a:rPr lang="zh-CN" altLang="en-US" sz="1800" b="1" kern="1200" dirty="0">
                          <a:solidFill>
                            <a:schemeClr val="dk1"/>
                          </a:solidFill>
                          <a:latin typeface="+mj-ea"/>
                          <a:ea typeface="+mj-ea"/>
                          <a:cs typeface="+mn-cs"/>
                        </a:rPr>
                        <a:t>足够的全部</a:t>
                      </a:r>
                      <a:r>
                        <a:rPr lang="zh-CN" altLang="en-US" sz="1800" dirty="0">
                          <a:latin typeface="微软雅黑 Light" pitchFamily="34" charset="-122"/>
                          <a:ea typeface="微软雅黑 Light" pitchFamily="34" charset="-122"/>
                        </a:rPr>
                        <a:t>（总体中的绝大部分）且</a:t>
                      </a:r>
                      <a:r>
                        <a:rPr lang="zh-CN" altLang="en-US" sz="1800" b="1" kern="1200" dirty="0">
                          <a:solidFill>
                            <a:schemeClr val="dk1"/>
                          </a:solidFill>
                          <a:latin typeface="+mj-ea"/>
                          <a:ea typeface="+mj-ea"/>
                          <a:cs typeface="+mn-cs"/>
                        </a:rPr>
                        <a:t>计算能力</a:t>
                      </a:r>
                      <a:r>
                        <a:rPr lang="zh-CN" altLang="en-US" sz="1800" dirty="0">
                          <a:latin typeface="微软雅黑 Light" pitchFamily="34" charset="-122"/>
                          <a:ea typeface="微软雅黑 Light" pitchFamily="34" charset="-122"/>
                        </a:rPr>
                        <a:t>足够大，可以</a:t>
                      </a:r>
                      <a:r>
                        <a:rPr lang="zh-CN" altLang="en-US" sz="1800" kern="1200" dirty="0">
                          <a:solidFill>
                            <a:schemeClr val="dk1"/>
                          </a:solidFill>
                          <a:latin typeface="微软雅黑 Light" pitchFamily="34" charset="-122"/>
                          <a:ea typeface="微软雅黑 Light" pitchFamily="34" charset="-122"/>
                          <a:cs typeface="+mn-cs"/>
                        </a:rPr>
                        <a:t>不用抽样</a:t>
                      </a:r>
                      <a:r>
                        <a:rPr lang="zh-CN" altLang="en-US" sz="1800" dirty="0">
                          <a:latin typeface="微软雅黑 Light" pitchFamily="34" charset="-122"/>
                          <a:ea typeface="微软雅黑 Light" pitchFamily="34" charset="-122"/>
                        </a:rPr>
                        <a:t>，直接在总体上进行统计分析</a:t>
                      </a:r>
                    </a:p>
                  </a:txBody>
                  <a:tcPr anchor="ctr"/>
                </a:tc>
                <a:extLst>
                  <a:ext uri="{0D108BD9-81ED-4DB2-BD59-A6C34878D82A}">
                    <a16:rowId xmlns:a16="http://schemas.microsoft.com/office/drawing/2014/main" xmlns="" val="3546562583"/>
                  </a:ext>
                </a:extLst>
              </a:tr>
              <a:tr h="987408">
                <a:tc>
                  <a:txBody>
                    <a:bodyPr/>
                    <a:lstStyle/>
                    <a:p>
                      <a:pPr algn="ctr"/>
                      <a:r>
                        <a:rPr lang="zh-CN" altLang="en-US" sz="1800" dirty="0">
                          <a:latin typeface="微软雅黑 Light" pitchFamily="34" charset="-122"/>
                          <a:ea typeface="微软雅黑 Light" pitchFamily="34" charset="-122"/>
                        </a:rPr>
                        <a:t>机器学习</a:t>
                      </a:r>
                    </a:p>
                  </a:txBody>
                  <a:tcPr anchor="ctr"/>
                </a:tc>
                <a:tc>
                  <a:txBody>
                    <a:bodyPr/>
                    <a:lstStyle/>
                    <a:p>
                      <a:pPr algn="ctr"/>
                      <a:r>
                        <a:rPr lang="zh-CN" altLang="en-US" sz="1800" dirty="0">
                          <a:latin typeface="微软雅黑 Light" pitchFamily="34" charset="-122"/>
                          <a:ea typeface="微软雅黑 Light" pitchFamily="34" charset="-122"/>
                        </a:rPr>
                        <a:t>智能的实现方式</a:t>
                      </a:r>
                    </a:p>
                  </a:txBody>
                  <a:tcPr anchor="ctr"/>
                </a:tc>
                <a:tc>
                  <a:txBody>
                    <a:bodyPr/>
                    <a:lstStyle/>
                    <a:p>
                      <a:pPr algn="ctr"/>
                      <a:r>
                        <a:rPr lang="zh-CN" altLang="en-US" sz="1800" dirty="0">
                          <a:latin typeface="微软雅黑 Light" pitchFamily="34" charset="-122"/>
                          <a:ea typeface="微软雅黑 Light" pitchFamily="34" charset="-122"/>
                        </a:rPr>
                        <a:t>当</a:t>
                      </a:r>
                      <a:r>
                        <a:rPr lang="zh-CN" altLang="en-US" sz="1800" b="1" kern="1200" dirty="0">
                          <a:solidFill>
                            <a:schemeClr val="dk1"/>
                          </a:solidFill>
                          <a:latin typeface="+mj-ea"/>
                          <a:ea typeface="+mj-ea"/>
                          <a:cs typeface="+mn-cs"/>
                        </a:rPr>
                        <a:t>训练集足够大</a:t>
                      </a:r>
                      <a:r>
                        <a:rPr lang="zh-CN" altLang="en-US" sz="1800" dirty="0">
                          <a:latin typeface="微软雅黑 Light" pitchFamily="34" charset="-122"/>
                          <a:ea typeface="微软雅黑 Light" pitchFamily="34" charset="-122"/>
                        </a:rPr>
                        <a:t>，</a:t>
                      </a:r>
                      <a:r>
                        <a:rPr lang="zh-CN" altLang="en-US" sz="1800" b="1" kern="1200" dirty="0">
                          <a:solidFill>
                            <a:schemeClr val="dk1"/>
                          </a:solidFill>
                          <a:latin typeface="+mj-ea"/>
                          <a:ea typeface="+mj-ea"/>
                          <a:cs typeface="+mn-cs"/>
                        </a:rPr>
                        <a:t>计算能力足够强</a:t>
                      </a:r>
                      <a:r>
                        <a:rPr lang="zh-CN" altLang="en-US" sz="1800" dirty="0">
                          <a:latin typeface="微软雅黑 Light" pitchFamily="34" charset="-122"/>
                          <a:ea typeface="微软雅黑 Light" pitchFamily="34" charset="-122"/>
                        </a:rPr>
                        <a:t>，只需要通过对已有实例进行简单查询就可以达到“智能计算”的效果</a:t>
                      </a:r>
                    </a:p>
                  </a:txBody>
                  <a:tcPr anchor="ctr"/>
                </a:tc>
                <a:extLst>
                  <a:ext uri="{0D108BD9-81ED-4DB2-BD59-A6C34878D82A}">
                    <a16:rowId xmlns:a16="http://schemas.microsoft.com/office/drawing/2014/main" xmlns="" val="2822657097"/>
                  </a:ext>
                </a:extLst>
              </a:tr>
            </a:tbl>
          </a:graphicData>
        </a:graphic>
      </p:graphicFrame>
    </p:spTree>
    <p:extLst>
      <p:ext uri="{BB962C8B-B14F-4D97-AF65-F5344CB8AC3E}">
        <p14:creationId xmlns:p14="http://schemas.microsoft.com/office/powerpoint/2010/main" val="3248570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0" y="122262"/>
            <a:ext cx="9144000" cy="649288"/>
          </a:xfrm>
        </p:spPr>
        <p:txBody>
          <a:bodyPr anchor="t"/>
          <a:lstStyle/>
          <a:p>
            <a:pPr algn="ctr" eaLnBrk="1" fontAlgn="auto" hangingPunct="1">
              <a:spcAft>
                <a:spcPts val="0"/>
              </a:spcAft>
              <a:defRPr/>
            </a:pPr>
            <a:r>
              <a:rPr lang="zh-CN" altLang="en-US" sz="3600" dirty="0">
                <a:latin typeface="+mn-ea"/>
                <a:ea typeface="+mn-ea"/>
              </a:rPr>
              <a:t>教材与</a:t>
            </a:r>
            <a:r>
              <a:rPr lang="zh-CN" sz="3600" dirty="0">
                <a:latin typeface="+mn-ea"/>
                <a:ea typeface="+mn-ea"/>
              </a:rPr>
              <a:t>参考书</a:t>
            </a:r>
          </a:p>
        </p:txBody>
      </p:sp>
      <p:sp>
        <p:nvSpPr>
          <p:cNvPr id="11268" name="Rectangle 4"/>
          <p:cNvSpPr>
            <a:spLocks noChangeArrowheads="1"/>
          </p:cNvSpPr>
          <p:nvPr/>
        </p:nvSpPr>
        <p:spPr bwMode="auto">
          <a:xfrm>
            <a:off x="683568" y="987574"/>
            <a:ext cx="7845320" cy="3016210"/>
          </a:xfrm>
          <a:prstGeom prst="rect">
            <a:avLst/>
          </a:prstGeom>
          <a:solidFill>
            <a:schemeClr val="accent3">
              <a:lumMod val="20000"/>
              <a:lumOff val="80000"/>
            </a:schemeClr>
          </a:solidFill>
          <a:ln>
            <a:noFill/>
          </a:ln>
          <a:effectLst/>
        </p:spPr>
        <p:txBody>
          <a:bodyPr wrap="square">
            <a:spAutoFit/>
          </a:bodyPr>
          <a:lstStyle/>
          <a:p>
            <a:pPr marL="342900" indent="-342900">
              <a:lnSpc>
                <a:spcPct val="200000"/>
              </a:lnSpc>
              <a:defRPr/>
            </a:pPr>
            <a:r>
              <a:rPr lang="zh-CN" altLang="en-US" sz="2400" b="1" dirty="0">
                <a:latin typeface="+mj-ea"/>
                <a:ea typeface="+mj-ea"/>
              </a:rPr>
              <a:t>教材：</a:t>
            </a:r>
            <a:endParaRPr lang="en-US" altLang="zh-CN" sz="2400" b="1" dirty="0">
              <a:latin typeface="+mj-ea"/>
              <a:ea typeface="+mj-ea"/>
            </a:endParaRPr>
          </a:p>
          <a:p>
            <a:pPr marL="342900" indent="-342900">
              <a:lnSpc>
                <a:spcPct val="200000"/>
              </a:lnSpc>
              <a:defRPr/>
            </a:pPr>
            <a:r>
              <a:rPr lang="en-US" altLang="zh-CN" sz="2000" b="1" dirty="0"/>
              <a:t>《</a:t>
            </a:r>
            <a:r>
              <a:rPr lang="zh-CN" altLang="en-US" sz="2000" b="1" dirty="0">
                <a:latin typeface="仿宋" pitchFamily="49" charset="-122"/>
                <a:ea typeface="仿宋" pitchFamily="49" charset="-122"/>
              </a:rPr>
              <a:t>数据科学导论</a:t>
            </a:r>
            <a:r>
              <a:rPr lang="en-US" altLang="zh-CN" sz="2000" b="1" dirty="0"/>
              <a:t>》 </a:t>
            </a:r>
            <a:r>
              <a:rPr lang="zh-CN" altLang="en-US" sz="2000" b="1" dirty="0"/>
              <a:t>石川    清华大学出版社</a:t>
            </a:r>
            <a:endParaRPr lang="en-US" altLang="zh-CN" sz="2000" b="1" dirty="0">
              <a:solidFill>
                <a:srgbClr val="FF0000"/>
              </a:solidFill>
            </a:endParaRPr>
          </a:p>
          <a:p>
            <a:pPr marL="342900" indent="-342900">
              <a:lnSpc>
                <a:spcPct val="200000"/>
              </a:lnSpc>
              <a:buFont typeface="Arial" panose="020B0604020202020204" pitchFamily="34" charset="0"/>
              <a:buNone/>
              <a:defRPr/>
            </a:pPr>
            <a:r>
              <a:rPr lang="zh-CN" altLang="en-US" sz="2400" b="1" dirty="0">
                <a:latin typeface="+mj-ea"/>
                <a:ea typeface="+mj-ea"/>
              </a:rPr>
              <a:t>参考书：</a:t>
            </a:r>
            <a:endParaRPr lang="en-US" altLang="zh-CN" sz="2400" b="1" dirty="0">
              <a:latin typeface="+mj-ea"/>
              <a:ea typeface="+mj-ea"/>
            </a:endParaRPr>
          </a:p>
          <a:p>
            <a:pPr marL="342900" indent="-342900">
              <a:lnSpc>
                <a:spcPct val="150000"/>
              </a:lnSpc>
              <a:buFont typeface="Arial" panose="020B0604020202020204" pitchFamily="34" charset="0"/>
              <a:buNone/>
              <a:defRPr/>
            </a:pPr>
            <a:r>
              <a:rPr lang="en-US" altLang="zh-CN" b="1" dirty="0">
                <a:latin typeface="华文仿宋" panose="02010600040101010101" pitchFamily="2" charset="-122"/>
                <a:ea typeface="华文仿宋" panose="02010600040101010101" pitchFamily="2" charset="-122"/>
                <a:sym typeface="+mn-ea"/>
              </a:rPr>
              <a:t>1. 《</a:t>
            </a:r>
            <a:r>
              <a:rPr lang="zh-CN" altLang="en-US" b="1" dirty="0">
                <a:latin typeface="华文仿宋" panose="02010600040101010101" pitchFamily="2" charset="-122"/>
                <a:ea typeface="华文仿宋" panose="02010600040101010101" pitchFamily="2" charset="-122"/>
                <a:sym typeface="+mn-ea"/>
              </a:rPr>
              <a:t>数据科学</a:t>
            </a:r>
            <a:r>
              <a:rPr lang="en-US" altLang="zh-CN" b="1" dirty="0">
                <a:latin typeface="华文仿宋" panose="02010600040101010101" pitchFamily="2" charset="-122"/>
                <a:ea typeface="华文仿宋" panose="02010600040101010101" pitchFamily="2" charset="-122"/>
                <a:sym typeface="+mn-ea"/>
              </a:rPr>
              <a:t>》</a:t>
            </a:r>
            <a:r>
              <a:rPr lang="zh-CN" altLang="en-US" b="1" dirty="0">
                <a:latin typeface="华文仿宋" panose="02010600040101010101" pitchFamily="2" charset="-122"/>
                <a:ea typeface="华文仿宋" panose="02010600040101010101" pitchFamily="2" charset="-122"/>
                <a:sym typeface="+mn-ea"/>
              </a:rPr>
              <a:t> 朝乐门   清华大学出版社</a:t>
            </a:r>
            <a:endParaRPr lang="en-US" altLang="zh-CN" b="1" dirty="0">
              <a:latin typeface="华文仿宋" panose="02010600040101010101" pitchFamily="2" charset="-122"/>
              <a:ea typeface="华文仿宋" panose="02010600040101010101" pitchFamily="2" charset="-122"/>
              <a:sym typeface="+mn-ea"/>
            </a:endParaRPr>
          </a:p>
          <a:p>
            <a:pPr marL="342900" indent="-342900">
              <a:lnSpc>
                <a:spcPct val="150000"/>
              </a:lnSpc>
              <a:defRPr/>
            </a:pPr>
            <a:r>
              <a:rPr lang="en-US" altLang="zh-CN" b="1" dirty="0">
                <a:latin typeface="华文仿宋" panose="02010600040101010101" pitchFamily="2" charset="-122"/>
                <a:ea typeface="华文仿宋" panose="02010600040101010101" pitchFamily="2" charset="-122"/>
                <a:sym typeface="+mn-ea"/>
              </a:rPr>
              <a:t>2.</a:t>
            </a:r>
            <a:r>
              <a:rPr lang="en-US" altLang="zh-CN" b="1" dirty="0">
                <a:latin typeface="华文仿宋" panose="02010600040101010101" pitchFamily="2" charset="-122"/>
                <a:ea typeface="华文仿宋" panose="02010600040101010101" pitchFamily="2" charset="-122"/>
              </a:rPr>
              <a:t>  </a:t>
            </a:r>
            <a:r>
              <a:rPr lang="en-US" altLang="zh-CN" b="1" dirty="0" smtClean="0">
                <a:latin typeface="华文仿宋" panose="02010600040101010101" pitchFamily="2" charset="-122"/>
                <a:ea typeface="华文仿宋" panose="02010600040101010101" pitchFamily="2" charset="-122"/>
              </a:rPr>
              <a:t> </a:t>
            </a:r>
            <a:r>
              <a:rPr lang="en-US" altLang="zh-CN" sz="1600" dirty="0" err="1" smtClean="0">
                <a:latin typeface="华文仿宋" panose="02010600040101010101" pitchFamily="2" charset="-122"/>
                <a:ea typeface="华文仿宋" panose="02010600040101010101" pitchFamily="2" charset="-122"/>
              </a:rPr>
              <a:t>Jiawei</a:t>
            </a:r>
            <a:r>
              <a:rPr lang="en-US" altLang="zh-CN" sz="1600" dirty="0" smtClean="0">
                <a:latin typeface="华文仿宋" panose="02010600040101010101" pitchFamily="2" charset="-122"/>
                <a:ea typeface="华文仿宋" panose="02010600040101010101" pitchFamily="2" charset="-122"/>
              </a:rPr>
              <a:t> </a:t>
            </a:r>
            <a:r>
              <a:rPr lang="en-US" altLang="zh-CN" sz="1600" dirty="0">
                <a:latin typeface="华文仿宋" panose="02010600040101010101" pitchFamily="2" charset="-122"/>
                <a:ea typeface="华文仿宋" panose="02010600040101010101" pitchFamily="2" charset="-122"/>
              </a:rPr>
              <a:t>Han. Data Mining Concepts and Techniques (Fourth edition) 2023 </a:t>
            </a:r>
            <a:endParaRPr lang="en-US" altLang="zh-CN" sz="1600" b="1" dirty="0">
              <a:solidFill>
                <a:srgbClr val="FF0000"/>
              </a:solidFill>
              <a:latin typeface="华文仿宋" panose="02010600040101010101" pitchFamily="2" charset="-122"/>
              <a:ea typeface="华文仿宋" panose="02010600040101010101" pitchFamily="2" charset="-122"/>
              <a:sym typeface="+mn-ea"/>
            </a:endParaRPr>
          </a:p>
        </p:txBody>
      </p:sp>
    </p:spTree>
    <p:extLst>
      <p:ext uri="{BB962C8B-B14F-4D97-AF65-F5344CB8AC3E}">
        <p14:creationId xmlns:p14="http://schemas.microsoft.com/office/powerpoint/2010/main" val="21902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91680" y="0"/>
            <a:ext cx="4392488" cy="771550"/>
          </a:xfrm>
          <a:prstGeom prst="rect">
            <a:avLst/>
          </a:prstGeom>
        </p:spPr>
        <p:txBody>
          <a:bodyPr>
            <a:norm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nSpc>
                <a:spcPct val="150000"/>
              </a:lnSpc>
            </a:pPr>
            <a:r>
              <a:rPr lang="zh-CN" altLang="en-US" sz="2400" b="1" dirty="0">
                <a:latin typeface="微软雅黑" panose="020B0503020204020204" pitchFamily="34" charset="-122"/>
                <a:ea typeface="微软雅黑" panose="020B0503020204020204" pitchFamily="34" charset="-122"/>
              </a:rPr>
              <a:t>大数据已上升为国家战略</a:t>
            </a:r>
          </a:p>
        </p:txBody>
      </p:sp>
      <p:sp>
        <p:nvSpPr>
          <p:cNvPr id="3" name="内容占位符 2"/>
          <p:cNvSpPr txBox="1"/>
          <p:nvPr/>
        </p:nvSpPr>
        <p:spPr>
          <a:xfrm>
            <a:off x="1763688" y="915566"/>
            <a:ext cx="7272808" cy="4176464"/>
          </a:xfrm>
          <a:prstGeom prst="rect">
            <a:avLst/>
          </a:prstGeom>
        </p:spPr>
        <p:txBody>
          <a:bodyPr>
            <a:normAutofit/>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10000"/>
              </a:lnSpc>
              <a:spcBef>
                <a:spcPts val="600"/>
              </a:spcBef>
              <a:spcAft>
                <a:spcPts val="800"/>
              </a:spcAft>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2014</a:t>
            </a:r>
            <a:r>
              <a:rPr lang="zh-CN" altLang="en-US" sz="1500" dirty="0">
                <a:latin typeface="微软雅黑" panose="020B0503020204020204" pitchFamily="34" charset="-122"/>
                <a:ea typeface="微软雅黑" panose="020B0503020204020204" pitchFamily="34" charset="-122"/>
              </a:rPr>
              <a:t>年，大数据首次写入政府工作报告</a:t>
            </a:r>
            <a:endParaRPr lang="en-US" altLang="zh-CN" sz="1500" dirty="0">
              <a:latin typeface="微软雅黑" panose="020B0503020204020204" pitchFamily="34" charset="-122"/>
              <a:ea typeface="微软雅黑" panose="020B0503020204020204" pitchFamily="34" charset="-122"/>
            </a:endParaRPr>
          </a:p>
          <a:p>
            <a:pPr>
              <a:lnSpc>
                <a:spcPct val="110000"/>
              </a:lnSpc>
              <a:spcBef>
                <a:spcPts val="600"/>
              </a:spcBef>
              <a:spcAft>
                <a:spcPts val="800"/>
              </a:spcAft>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2015</a:t>
            </a:r>
            <a:r>
              <a:rPr lang="zh-CN" altLang="en-US" sz="1500" dirty="0">
                <a:latin typeface="微软雅黑" panose="020B0503020204020204" pitchFamily="34" charset="-122"/>
                <a:ea typeface="微软雅黑" panose="020B0503020204020204" pitchFamily="34" charset="-122"/>
              </a:rPr>
              <a:t>年，国务院印发</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促进大数据发展的行动纲要</a:t>
            </a:r>
            <a:r>
              <a:rPr lang="en-US" altLang="zh-CN" sz="1500" dirty="0">
                <a:latin typeface="微软雅黑" panose="020B0503020204020204" pitchFamily="34" charset="-122"/>
                <a:ea typeface="微软雅黑" panose="020B0503020204020204" pitchFamily="34" charset="-122"/>
              </a:rPr>
              <a:t>》</a:t>
            </a:r>
          </a:p>
          <a:p>
            <a:pPr>
              <a:lnSpc>
                <a:spcPct val="110000"/>
              </a:lnSpc>
              <a:spcBef>
                <a:spcPts val="600"/>
              </a:spcBef>
              <a:spcAft>
                <a:spcPts val="800"/>
              </a:spcAft>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2016</a:t>
            </a:r>
            <a:r>
              <a:rPr lang="zh-CN" altLang="en-US" sz="1500" dirty="0">
                <a:latin typeface="微软雅黑" panose="020B0503020204020204" pitchFamily="34" charset="-122"/>
                <a:ea typeface="微软雅黑" panose="020B0503020204020204" pitchFamily="34" charset="-122"/>
              </a:rPr>
              <a:t>年，“十三五规划纲要”发布，提出“实施国家大数据战略”</a:t>
            </a:r>
            <a:endParaRPr lang="en-US" altLang="zh-CN" sz="1500" dirty="0">
              <a:latin typeface="微软雅黑" panose="020B0503020204020204" pitchFamily="34" charset="-122"/>
              <a:ea typeface="微软雅黑" panose="020B0503020204020204" pitchFamily="34" charset="-122"/>
            </a:endParaRPr>
          </a:p>
          <a:p>
            <a:pPr>
              <a:lnSpc>
                <a:spcPct val="110000"/>
              </a:lnSpc>
              <a:spcBef>
                <a:spcPts val="600"/>
              </a:spcBef>
              <a:spcAft>
                <a:spcPts val="800"/>
              </a:spcAft>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2017</a:t>
            </a:r>
            <a:r>
              <a:rPr lang="zh-CN" altLang="en-US" sz="1500" dirty="0">
                <a:latin typeface="微软雅黑" panose="020B0503020204020204" pitchFamily="34" charset="-122"/>
                <a:ea typeface="微软雅黑" panose="020B0503020204020204" pitchFamily="34" charset="-122"/>
              </a:rPr>
              <a:t>年，国务院发布</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新一代人工智能发展规划</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，同年。工信部发布</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大数据产业发展规划（</a:t>
            </a:r>
            <a:r>
              <a:rPr lang="en-US" altLang="zh-CN" sz="1500" dirty="0">
                <a:latin typeface="微软雅黑" panose="020B0503020204020204" pitchFamily="34" charset="-122"/>
                <a:ea typeface="微软雅黑" panose="020B0503020204020204" pitchFamily="34" charset="-122"/>
              </a:rPr>
              <a:t>2016-2020</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a:t>
            </a:r>
          </a:p>
          <a:p>
            <a:pPr>
              <a:lnSpc>
                <a:spcPct val="110000"/>
              </a:lnSpc>
              <a:spcBef>
                <a:spcPts val="600"/>
              </a:spcBef>
              <a:spcAft>
                <a:spcPts val="800"/>
              </a:spcAft>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2019</a:t>
            </a:r>
            <a:r>
              <a:rPr lang="zh-CN" altLang="en-US" sz="1500" dirty="0">
                <a:latin typeface="微软雅黑" panose="020B0503020204020204" pitchFamily="34" charset="-122"/>
                <a:ea typeface="微软雅黑" panose="020B0503020204020204" pitchFamily="34" charset="-122"/>
              </a:rPr>
              <a:t>年，十九届四中全会首次公开提出，“数据可作为生产要素按贡献参与分配”</a:t>
            </a:r>
            <a:endParaRPr lang="en-US" altLang="zh-CN" sz="1500" dirty="0">
              <a:latin typeface="微软雅黑" panose="020B0503020204020204" pitchFamily="34" charset="-122"/>
              <a:ea typeface="微软雅黑" panose="020B0503020204020204" pitchFamily="34" charset="-122"/>
            </a:endParaRPr>
          </a:p>
          <a:p>
            <a:pPr>
              <a:lnSpc>
                <a:spcPct val="110000"/>
              </a:lnSpc>
              <a:spcBef>
                <a:spcPts val="600"/>
              </a:spcBef>
              <a:spcAft>
                <a:spcPts val="800"/>
              </a:spcAft>
              <a:buFont typeface="Wingdings" panose="05000000000000000000" pitchFamily="2" charset="2"/>
              <a:buChar char="Ø"/>
            </a:pPr>
            <a:r>
              <a:rPr lang="en-US" altLang="zh-CN" sz="1500" dirty="0">
                <a:latin typeface="微软雅黑" panose="020B0503020204020204" pitchFamily="34" charset="-122"/>
                <a:ea typeface="微软雅黑" panose="020B0503020204020204" pitchFamily="34" charset="-122"/>
              </a:rPr>
              <a:t>2020</a:t>
            </a:r>
            <a:r>
              <a:rPr lang="zh-CN" altLang="en-US" sz="1500" dirty="0">
                <a:latin typeface="微软雅黑" panose="020B0503020204020204" pitchFamily="34" charset="-122"/>
                <a:ea typeface="微软雅黑" panose="020B0503020204020204" pitchFamily="34" charset="-122"/>
              </a:rPr>
              <a:t>年，</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关于新时代加快完善市场经济体制的意见</a:t>
            </a:r>
            <a:r>
              <a:rPr lang="en-US" altLang="zh-CN" sz="1500" dirty="0">
                <a:latin typeface="微软雅黑" panose="020B0503020204020204" pitchFamily="34" charset="-122"/>
                <a:ea typeface="微软雅黑" panose="020B0503020204020204" pitchFamily="34" charset="-122"/>
              </a:rPr>
              <a:t>》</a:t>
            </a:r>
            <a:r>
              <a:rPr lang="zh-CN" altLang="en-US" sz="1500" dirty="0">
                <a:latin typeface="微软雅黑" panose="020B0503020204020204" pitchFamily="34" charset="-122"/>
                <a:ea typeface="微软雅黑" panose="020B0503020204020204" pitchFamily="34" charset="-122"/>
              </a:rPr>
              <a:t>提出“加快培育发展数据要素市场”，数据要素市场化配置上升为国家战略</a:t>
            </a:r>
            <a:endParaRPr lang="en-US" altLang="zh-CN" sz="1500" dirty="0">
              <a:latin typeface="微软雅黑" panose="020B0503020204020204" pitchFamily="34" charset="-122"/>
              <a:ea typeface="微软雅黑" panose="020B0503020204020204" pitchFamily="34" charset="-122"/>
            </a:endParaRPr>
          </a:p>
          <a:p>
            <a:pPr>
              <a:lnSpc>
                <a:spcPct val="110000"/>
              </a:lnSpc>
              <a:spcBef>
                <a:spcPts val="600"/>
              </a:spcBef>
              <a:spcAft>
                <a:spcPts val="800"/>
              </a:spcAft>
              <a:buFont typeface="Wingdings" panose="05000000000000000000" pitchFamily="2" charset="2"/>
              <a:buChar char="Ø"/>
            </a:pPr>
            <a:r>
              <a:rPr lang="en-US" altLang="zh-CN" sz="1500" dirty="0">
                <a:solidFill>
                  <a:srgbClr val="C00000"/>
                </a:solidFill>
                <a:latin typeface="微软雅黑" panose="020B0503020204020204" pitchFamily="34" charset="-122"/>
                <a:ea typeface="微软雅黑" panose="020B0503020204020204" pitchFamily="34" charset="-122"/>
              </a:rPr>
              <a:t>2023</a:t>
            </a:r>
            <a:r>
              <a:rPr lang="zh-CN" altLang="en-US" sz="1500" dirty="0" smtClean="0">
                <a:solidFill>
                  <a:srgbClr val="C00000"/>
                </a:solidFill>
                <a:latin typeface="微软雅黑" panose="020B0503020204020204" pitchFamily="34" charset="-122"/>
                <a:ea typeface="微软雅黑" panose="020B0503020204020204" pitchFamily="34" charset="-122"/>
              </a:rPr>
              <a:t>年</a:t>
            </a:r>
            <a:r>
              <a:rPr lang="en-US" altLang="zh-CN" sz="1500" dirty="0" smtClean="0">
                <a:solidFill>
                  <a:srgbClr val="C00000"/>
                </a:solidFill>
                <a:latin typeface="微软雅黑" panose="020B0503020204020204" pitchFamily="34" charset="-122"/>
                <a:ea typeface="微软雅黑" panose="020B0503020204020204" pitchFamily="34" charset="-122"/>
              </a:rPr>
              <a:t>10</a:t>
            </a:r>
            <a:r>
              <a:rPr lang="zh-CN" altLang="en-US" sz="1500" dirty="0" smtClean="0">
                <a:solidFill>
                  <a:srgbClr val="C00000"/>
                </a:solidFill>
                <a:latin typeface="微软雅黑" panose="020B0503020204020204" pitchFamily="34" charset="-122"/>
                <a:ea typeface="微软雅黑" panose="020B0503020204020204" pitchFamily="34" charset="-122"/>
              </a:rPr>
              <a:t>月</a:t>
            </a:r>
            <a:r>
              <a:rPr lang="en-US" altLang="zh-CN" sz="1500" dirty="0" smtClean="0">
                <a:solidFill>
                  <a:srgbClr val="C00000"/>
                </a:solidFill>
                <a:latin typeface="微软雅黑" panose="020B0503020204020204" pitchFamily="34" charset="-122"/>
                <a:ea typeface="微软雅黑" panose="020B0503020204020204" pitchFamily="34" charset="-122"/>
              </a:rPr>
              <a:t>25</a:t>
            </a:r>
            <a:r>
              <a:rPr lang="zh-CN" altLang="en-US" sz="1500" dirty="0" smtClean="0">
                <a:solidFill>
                  <a:srgbClr val="C00000"/>
                </a:solidFill>
                <a:latin typeface="微软雅黑" panose="020B0503020204020204" pitchFamily="34" charset="-122"/>
                <a:ea typeface="微软雅黑" panose="020B0503020204020204" pitchFamily="34" charset="-122"/>
              </a:rPr>
              <a:t>日，</a:t>
            </a:r>
            <a:r>
              <a:rPr lang="zh-CN" altLang="en-US" sz="1500" dirty="0">
                <a:solidFill>
                  <a:srgbClr val="C00000"/>
                </a:solidFill>
                <a:latin typeface="微软雅黑" panose="020B0503020204020204" pitchFamily="34" charset="-122"/>
                <a:ea typeface="微软雅黑" panose="020B0503020204020204" pitchFamily="34" charset="-122"/>
              </a:rPr>
              <a:t>组建国家数据局，统筹数据资源整合、共享、开发、利用，统筹推进数字中国、数字经济、数字社会规划和建设。</a:t>
            </a:r>
            <a:endParaRPr lang="en-US" altLang="zh-CN" sz="15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2577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28184" y="3736652"/>
            <a:ext cx="1872208" cy="923330"/>
          </a:xfrm>
          <a:prstGeom prst="rect">
            <a:avLst/>
          </a:prstGeom>
          <a:noFill/>
          <a:ln w="12700">
            <a:solidFill>
              <a:schemeClr val="dk1">
                <a:shade val="50000"/>
              </a:schemeClr>
            </a:solidFill>
            <a:prstDash val="dash"/>
          </a:ln>
        </p:spPr>
        <p:txBody>
          <a:bodyPr wrap="square" rtlCol="0">
            <a:spAutoFit/>
          </a:bodyPr>
          <a:lstStyle/>
          <a:p>
            <a:r>
              <a:rPr lang="zh-CN" altLang="en-US" b="1" dirty="0">
                <a:latin typeface="微软雅黑 Light" panose="020B0502040204020203" pitchFamily="34" charset="-122"/>
                <a:ea typeface="微软雅黑 Light" panose="020B0502040204020203" pitchFamily="34" charset="-122"/>
              </a:rPr>
              <a:t>           </a:t>
            </a:r>
            <a:r>
              <a:rPr lang="zh-CN" altLang="en-US" b="1" dirty="0">
                <a:latin typeface="+mj-ea"/>
                <a:ea typeface="+mj-ea"/>
              </a:rPr>
              <a:t>结构化、半结构化、非结构化数据（</a:t>
            </a:r>
            <a:r>
              <a:rPr lang="en-US" altLang="zh-CN" b="1" dirty="0">
                <a:latin typeface="+mj-ea"/>
                <a:ea typeface="+mj-ea"/>
              </a:rPr>
              <a:t>90%</a:t>
            </a:r>
            <a:r>
              <a:rPr lang="zh-CN" altLang="en-US" b="1" dirty="0">
                <a:latin typeface="+mj-ea"/>
                <a:ea typeface="+mj-ea"/>
              </a:rPr>
              <a:t>）</a:t>
            </a:r>
          </a:p>
        </p:txBody>
      </p:sp>
      <p:sp>
        <p:nvSpPr>
          <p:cNvPr id="6" name="TextBox 5"/>
          <p:cNvSpPr txBox="1"/>
          <p:nvPr/>
        </p:nvSpPr>
        <p:spPr>
          <a:xfrm>
            <a:off x="6156176" y="1000348"/>
            <a:ext cx="1944216" cy="923330"/>
          </a:xfrm>
          <a:prstGeom prst="rect">
            <a:avLst/>
          </a:prstGeom>
          <a:noFill/>
          <a:ln w="12700">
            <a:solidFill>
              <a:schemeClr val="dk1">
                <a:shade val="50000"/>
              </a:schemeClr>
            </a:solidFill>
            <a:prstDash val="dash"/>
          </a:ln>
        </p:spPr>
        <p:txBody>
          <a:bodyPr wrap="square" rtlCol="0">
            <a:spAutoFit/>
          </a:bodyPr>
          <a:lstStyle/>
          <a:p>
            <a:r>
              <a:rPr lang="zh-CN" altLang="en-US" b="1" dirty="0">
                <a:latin typeface="微软雅黑 Light" panose="020B0502040204020203" pitchFamily="34" charset="-122"/>
                <a:ea typeface="微软雅黑 Light" panose="020B0502040204020203" pitchFamily="34" charset="-122"/>
              </a:rPr>
              <a:t> </a:t>
            </a:r>
            <a:r>
              <a:rPr lang="zh-CN" altLang="en-US" b="1" dirty="0">
                <a:latin typeface="+mj-ea"/>
                <a:ea typeface="+mj-ea"/>
              </a:rPr>
              <a:t>相对于计算与 </a:t>
            </a:r>
            <a:endParaRPr lang="en-US" altLang="zh-CN" b="1" dirty="0">
              <a:latin typeface="+mj-ea"/>
              <a:ea typeface="+mj-ea"/>
            </a:endParaRPr>
          </a:p>
          <a:p>
            <a:r>
              <a:rPr lang="en-US" altLang="zh-CN" b="1" dirty="0">
                <a:latin typeface="+mj-ea"/>
                <a:ea typeface="+mj-ea"/>
              </a:rPr>
              <a:t> </a:t>
            </a:r>
            <a:r>
              <a:rPr lang="zh-CN" altLang="en-US" b="1" dirty="0">
                <a:latin typeface="+mj-ea"/>
                <a:ea typeface="+mj-ea"/>
              </a:rPr>
              <a:t>存储能力，数 </a:t>
            </a:r>
            <a:endParaRPr lang="en-US" altLang="zh-CN" b="1" dirty="0">
              <a:latin typeface="+mj-ea"/>
              <a:ea typeface="+mj-ea"/>
            </a:endParaRPr>
          </a:p>
          <a:p>
            <a:r>
              <a:rPr lang="en-US" altLang="zh-CN" b="1" dirty="0">
                <a:latin typeface="+mj-ea"/>
                <a:ea typeface="+mj-ea"/>
              </a:rPr>
              <a:t>            </a:t>
            </a:r>
            <a:r>
              <a:rPr lang="zh-CN" altLang="en-US" b="1" dirty="0">
                <a:latin typeface="+mj-ea"/>
                <a:ea typeface="+mj-ea"/>
              </a:rPr>
              <a:t>据量大</a:t>
            </a:r>
          </a:p>
        </p:txBody>
      </p:sp>
      <p:sp>
        <p:nvSpPr>
          <p:cNvPr id="3" name="标题 1"/>
          <p:cNvSpPr txBox="1"/>
          <p:nvPr/>
        </p:nvSpPr>
        <p:spPr>
          <a:xfrm>
            <a:off x="1691680" y="1"/>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t>大数据的特征</a:t>
            </a:r>
            <a:r>
              <a:rPr lang="zh-CN" altLang="en-US" sz="2000" dirty="0">
                <a:latin typeface="+mj-ea"/>
                <a:cs typeface="+mn-cs"/>
              </a:rPr>
              <a:t>（</a:t>
            </a:r>
            <a:r>
              <a:rPr lang="en-US" altLang="zh-CN" sz="2000" dirty="0">
                <a:latin typeface="+mj-ea"/>
                <a:cs typeface="+mn-cs"/>
              </a:rPr>
              <a:t>4V</a:t>
            </a:r>
            <a:r>
              <a:rPr lang="zh-CN" altLang="en-US" sz="2000" dirty="0">
                <a:latin typeface="+mj-ea"/>
                <a:cs typeface="+mn-cs"/>
              </a:rPr>
              <a:t>）</a:t>
            </a:r>
            <a:endParaRPr lang="zh-CN" altLang="en-US" dirty="0"/>
          </a:p>
        </p:txBody>
      </p:sp>
      <p:sp>
        <p:nvSpPr>
          <p:cNvPr id="4" name="TextBox 3"/>
          <p:cNvSpPr txBox="1"/>
          <p:nvPr/>
        </p:nvSpPr>
        <p:spPr>
          <a:xfrm>
            <a:off x="2411760" y="1013122"/>
            <a:ext cx="1368152" cy="923330"/>
          </a:xfrm>
          <a:prstGeom prst="rect">
            <a:avLst/>
          </a:prstGeom>
          <a:noFill/>
          <a:ln w="12700">
            <a:solidFill>
              <a:schemeClr val="dk1">
                <a:shade val="50000"/>
              </a:schemeClr>
            </a:solidFill>
            <a:prstDash val="dash"/>
          </a:ln>
        </p:spPr>
        <p:txBody>
          <a:bodyPr wrap="square" rtlCol="0">
            <a:spAutoFit/>
          </a:bodyPr>
          <a:lstStyle/>
          <a:p>
            <a:r>
              <a:rPr lang="zh-CN" altLang="en-US" b="1" dirty="0">
                <a:latin typeface="+mj-ea"/>
                <a:ea typeface="+mj-ea"/>
              </a:rPr>
              <a:t>增长速度快；数据处理要求速度快</a:t>
            </a:r>
          </a:p>
        </p:txBody>
      </p:sp>
      <p:sp>
        <p:nvSpPr>
          <p:cNvPr id="5" name="TextBox 4"/>
          <p:cNvSpPr txBox="1"/>
          <p:nvPr/>
        </p:nvSpPr>
        <p:spPr>
          <a:xfrm>
            <a:off x="2195737" y="3677418"/>
            <a:ext cx="1800199" cy="923330"/>
          </a:xfrm>
          <a:prstGeom prst="rect">
            <a:avLst/>
          </a:prstGeom>
          <a:noFill/>
          <a:ln w="12700">
            <a:solidFill>
              <a:schemeClr val="dk1">
                <a:shade val="50000"/>
              </a:schemeClr>
            </a:solidFill>
            <a:prstDash val="dash"/>
          </a:ln>
        </p:spPr>
        <p:txBody>
          <a:bodyPr wrap="square" rtlCol="0">
            <a:spAutoFit/>
          </a:bodyPr>
          <a:lstStyle/>
          <a:p>
            <a:r>
              <a:rPr lang="zh-CN" altLang="en-US" b="1" dirty="0">
                <a:latin typeface="+mj-ea"/>
                <a:ea typeface="+mj-ea"/>
              </a:rPr>
              <a:t>数据价值和</a:t>
            </a:r>
            <a:endParaRPr lang="en-US" altLang="zh-CN" b="1" dirty="0">
              <a:latin typeface="+mj-ea"/>
              <a:ea typeface="+mj-ea"/>
            </a:endParaRPr>
          </a:p>
          <a:p>
            <a:r>
              <a:rPr lang="zh-CN" altLang="en-US" b="1" dirty="0">
                <a:latin typeface="+mj-ea"/>
                <a:ea typeface="+mj-ea"/>
              </a:rPr>
              <a:t>数据量之间不存在线性关系</a:t>
            </a:r>
          </a:p>
        </p:txBody>
      </p:sp>
      <p:pic>
        <p:nvPicPr>
          <p:cNvPr id="2" name="Picture 6"/>
          <p:cNvPicPr>
            <a:picLocks noChangeAspect="1" noChangeArrowheads="1"/>
          </p:cNvPicPr>
          <p:nvPr/>
        </p:nvPicPr>
        <p:blipFill>
          <a:blip r:embed="rId2"/>
          <a:srcRect/>
          <a:stretch>
            <a:fillRect/>
          </a:stretch>
        </p:blipFill>
        <p:spPr bwMode="auto">
          <a:xfrm>
            <a:off x="3563888" y="1635646"/>
            <a:ext cx="3384376" cy="232179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5696" y="818173"/>
            <a:ext cx="7200800" cy="1615827"/>
          </a:xfrm>
          <a:prstGeom prst="rect">
            <a:avLst/>
          </a:prstGeom>
        </p:spPr>
        <p:txBody>
          <a:bodyPr wrap="square">
            <a:spAutoFit/>
          </a:bodyPr>
          <a:lstStyle/>
          <a:p>
            <a:r>
              <a:rPr lang="en-US" altLang="zh-CN" sz="2400" b="1" dirty="0"/>
              <a:t>5R</a:t>
            </a:r>
            <a:r>
              <a:rPr lang="zh-CN" altLang="en-US" sz="2400" b="1" dirty="0"/>
              <a:t>模型</a:t>
            </a:r>
          </a:p>
          <a:p>
            <a:pPr>
              <a:lnSpc>
                <a:spcPct val="150000"/>
              </a:lnSpc>
            </a:pPr>
            <a:r>
              <a:rPr lang="zh-CN" altLang="en-US" dirty="0"/>
              <a:t>   </a:t>
            </a:r>
            <a:r>
              <a:rPr lang="zh-CN" altLang="en-US" dirty="0" smtClean="0"/>
              <a:t>   </a:t>
            </a:r>
            <a:r>
              <a:rPr lang="zh-CN" altLang="en-US" sz="1600" dirty="0"/>
              <a:t>通过以数据管理的角度，认识从大数据中获取有用信息的过程得到。模型包括大数据的</a:t>
            </a:r>
            <a:r>
              <a:rPr lang="zh-CN" altLang="en-US" sz="1600" b="1" dirty="0">
                <a:latin typeface="微软雅黑" pitchFamily="34" charset="-122"/>
                <a:ea typeface="微软雅黑" pitchFamily="34" charset="-122"/>
              </a:rPr>
              <a:t>相关特性</a:t>
            </a:r>
            <a:r>
              <a:rPr lang="en-US" altLang="zh-CN" sz="1600" dirty="0"/>
              <a:t>(Relevant)</a:t>
            </a:r>
            <a:r>
              <a:rPr lang="zh-CN" altLang="en-US" sz="1600" dirty="0"/>
              <a:t>，</a:t>
            </a:r>
            <a:r>
              <a:rPr lang="zh-CN" altLang="en-US" sz="1600" b="1" dirty="0">
                <a:latin typeface="微软雅黑" pitchFamily="34" charset="-122"/>
                <a:ea typeface="微软雅黑" pitchFamily="34" charset="-122"/>
              </a:rPr>
              <a:t>实时特性</a:t>
            </a:r>
            <a:r>
              <a:rPr lang="en-US" altLang="zh-CN" sz="1600" dirty="0"/>
              <a:t>(Real-time)</a:t>
            </a:r>
            <a:r>
              <a:rPr lang="zh-CN" altLang="en-US" sz="1600" dirty="0"/>
              <a:t>，</a:t>
            </a:r>
            <a:r>
              <a:rPr lang="zh-CN" altLang="en-US" sz="1600" b="1" dirty="0">
                <a:latin typeface="微软雅黑" pitchFamily="34" charset="-122"/>
                <a:ea typeface="微软雅黑" pitchFamily="34" charset="-122"/>
              </a:rPr>
              <a:t>真实特性</a:t>
            </a:r>
            <a:r>
              <a:rPr lang="en-US" altLang="zh-CN" sz="1600" dirty="0"/>
              <a:t>(Realistic)</a:t>
            </a:r>
            <a:r>
              <a:rPr lang="zh-CN" altLang="en-US" sz="1600" dirty="0"/>
              <a:t>，</a:t>
            </a:r>
            <a:r>
              <a:rPr lang="zh-CN" altLang="en-US" sz="1600" b="1" dirty="0">
                <a:latin typeface="微软雅黑" pitchFamily="34" charset="-122"/>
                <a:ea typeface="微软雅黑" pitchFamily="34" charset="-122"/>
              </a:rPr>
              <a:t>可靠特性</a:t>
            </a:r>
            <a:r>
              <a:rPr lang="en-US" altLang="zh-CN" sz="1600" dirty="0"/>
              <a:t>(Reliable)</a:t>
            </a:r>
            <a:r>
              <a:rPr lang="zh-CN" altLang="en-US" sz="1600" dirty="0"/>
              <a:t>，以及</a:t>
            </a:r>
            <a:r>
              <a:rPr lang="zh-CN" altLang="en-US" sz="1600" b="1" dirty="0">
                <a:latin typeface="微软雅黑" pitchFamily="34" charset="-122"/>
                <a:ea typeface="微软雅黑" pitchFamily="34" charset="-122"/>
              </a:rPr>
              <a:t>投资</a:t>
            </a:r>
            <a:r>
              <a:rPr lang="zh-CN" altLang="en-US" sz="1600" b="1" dirty="0" smtClean="0">
                <a:latin typeface="微软雅黑" pitchFamily="34" charset="-122"/>
                <a:ea typeface="微软雅黑" pitchFamily="34" charset="-122"/>
              </a:rPr>
              <a:t>回报</a:t>
            </a:r>
            <a:r>
              <a:rPr lang="zh-CN" altLang="en-US" sz="1600" b="1" dirty="0">
                <a:latin typeface="微软雅黑" pitchFamily="34" charset="-122"/>
                <a:ea typeface="微软雅黑" pitchFamily="34" charset="-122"/>
              </a:rPr>
              <a:t>特性</a:t>
            </a:r>
            <a:r>
              <a:rPr lang="en-US" altLang="zh-CN" sz="1600" dirty="0" smtClean="0"/>
              <a:t>(Return </a:t>
            </a:r>
            <a:r>
              <a:rPr lang="en-US" altLang="zh-CN" sz="1600" dirty="0"/>
              <a:t>on investment, ROI)</a:t>
            </a:r>
            <a:r>
              <a:rPr lang="zh-CN" altLang="en-US" sz="1600" dirty="0"/>
              <a:t>。</a:t>
            </a:r>
          </a:p>
        </p:txBody>
      </p:sp>
      <p:sp>
        <p:nvSpPr>
          <p:cNvPr id="3" name="矩形 2"/>
          <p:cNvSpPr/>
          <p:nvPr/>
        </p:nvSpPr>
        <p:spPr>
          <a:xfrm>
            <a:off x="1823799" y="2571750"/>
            <a:ext cx="7128792" cy="2492990"/>
          </a:xfrm>
          <a:prstGeom prst="rect">
            <a:avLst/>
          </a:prstGeom>
        </p:spPr>
        <p:txBody>
          <a:bodyPr wrap="square">
            <a:spAutoFit/>
          </a:bodyPr>
          <a:lstStyle/>
          <a:p>
            <a:pPr algn="just">
              <a:lnSpc>
                <a:spcPct val="150000"/>
              </a:lnSpc>
            </a:pPr>
            <a:r>
              <a:rPr lang="en-US" altLang="zh-CN" sz="2400" b="1" dirty="0"/>
              <a:t>4P</a:t>
            </a:r>
            <a:r>
              <a:rPr lang="zh-CN" altLang="en-US" sz="2400" b="1" dirty="0"/>
              <a:t>医疗模型</a:t>
            </a:r>
          </a:p>
          <a:p>
            <a:pPr algn="just">
              <a:lnSpc>
                <a:spcPct val="150000"/>
              </a:lnSpc>
            </a:pPr>
            <a:r>
              <a:rPr lang="en-US" altLang="zh-CN" sz="1600" dirty="0"/>
              <a:t> </a:t>
            </a:r>
            <a:r>
              <a:rPr lang="en-US" altLang="zh-CN" sz="1600" dirty="0" smtClean="0"/>
              <a:t>        4P</a:t>
            </a:r>
            <a:r>
              <a:rPr lang="zh-CN" altLang="en-US" sz="1600" dirty="0"/>
              <a:t>医疗模型基于医疗大数据，包含了</a:t>
            </a:r>
            <a:r>
              <a:rPr lang="zh-CN" altLang="en-US" sz="1600" b="1" dirty="0">
                <a:latin typeface="微软雅黑" pitchFamily="34" charset="-122"/>
                <a:ea typeface="微软雅黑" pitchFamily="34" charset="-122"/>
              </a:rPr>
              <a:t>预测性</a:t>
            </a:r>
            <a:r>
              <a:rPr lang="en-US" altLang="zh-CN" sz="1600" dirty="0"/>
              <a:t>(Predictive)</a:t>
            </a:r>
            <a:r>
              <a:rPr lang="zh-CN" altLang="en-US" sz="1600" dirty="0"/>
              <a:t>，</a:t>
            </a:r>
            <a:r>
              <a:rPr lang="zh-CN" altLang="en-US" sz="1600" b="1" dirty="0">
                <a:latin typeface="微软雅黑" pitchFamily="34" charset="-122"/>
                <a:ea typeface="微软雅黑" pitchFamily="34" charset="-122"/>
              </a:rPr>
              <a:t>预防性</a:t>
            </a:r>
            <a:r>
              <a:rPr lang="en-US" altLang="zh-CN" sz="1600" dirty="0"/>
              <a:t>(Preventive)</a:t>
            </a:r>
            <a:r>
              <a:rPr lang="zh-CN" altLang="en-US" sz="1600" dirty="0"/>
              <a:t>，</a:t>
            </a:r>
            <a:r>
              <a:rPr lang="zh-CN" altLang="en-US" sz="1600" b="1" dirty="0">
                <a:latin typeface="微软雅黑" pitchFamily="34" charset="-122"/>
                <a:ea typeface="微软雅黑" pitchFamily="34" charset="-122"/>
              </a:rPr>
              <a:t>个体化</a:t>
            </a:r>
            <a:r>
              <a:rPr lang="en-US" altLang="zh-CN" sz="1600" dirty="0"/>
              <a:t>(Personalized)</a:t>
            </a:r>
            <a:r>
              <a:rPr lang="zh-CN" altLang="en-US" sz="1600" dirty="0"/>
              <a:t>，</a:t>
            </a:r>
            <a:r>
              <a:rPr lang="zh-CN" altLang="en-US" sz="1600" b="1" dirty="0">
                <a:latin typeface="微软雅黑" pitchFamily="34" charset="-122"/>
                <a:ea typeface="微软雅黑" pitchFamily="34" charset="-122"/>
              </a:rPr>
              <a:t>参与性</a:t>
            </a:r>
            <a:r>
              <a:rPr lang="en-US" altLang="zh-CN" sz="1600" dirty="0"/>
              <a:t>(Participatory)</a:t>
            </a:r>
            <a:r>
              <a:rPr lang="zh-CN" altLang="en-US" sz="1600" dirty="0"/>
              <a:t>。该医疗模型基于大数据，对疾病做出预测，并基于个人数据对病人做出个性化的服务，同时，诊疗过程中的数据将再次被记录到数据库中，从而为病人提供基于大数据的健康建议。</a:t>
            </a:r>
          </a:p>
        </p:txBody>
      </p:sp>
      <p:sp>
        <p:nvSpPr>
          <p:cNvPr id="4" name="标题 1"/>
          <p:cNvSpPr txBox="1"/>
          <p:nvPr/>
        </p:nvSpPr>
        <p:spPr>
          <a:xfrm>
            <a:off x="1691680" y="1"/>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t>大数据的特征</a:t>
            </a:r>
          </a:p>
        </p:txBody>
      </p:sp>
    </p:spTree>
    <p:extLst>
      <p:ext uri="{BB962C8B-B14F-4D97-AF65-F5344CB8AC3E}">
        <p14:creationId xmlns:p14="http://schemas.microsoft.com/office/powerpoint/2010/main" val="1441567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91680" y="1"/>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dirty="0"/>
              <a:t>大数据时代的新理念</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059582"/>
            <a:ext cx="3312368" cy="3508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48064" y="1050290"/>
            <a:ext cx="2723823" cy="369332"/>
          </a:xfrm>
          <a:prstGeom prst="rect">
            <a:avLst/>
          </a:prstGeom>
          <a:solidFill>
            <a:schemeClr val="bg1">
              <a:lumMod val="85000"/>
            </a:schemeClr>
          </a:solidFill>
          <a:ln>
            <a:noFill/>
          </a:ln>
          <a:effectLst>
            <a:outerShdw blurRad="50800" dist="50800" dir="5400000" algn="ctr" rotWithShape="0">
              <a:schemeClr val="bg2"/>
            </a:outerShdw>
          </a:effectLst>
          <a:scene3d>
            <a:camera prst="orthographicFront"/>
            <a:lightRig rig="threePt" dir="t"/>
          </a:scene3d>
          <a:sp3d>
            <a:bevelT/>
          </a:sp3d>
        </p:spPr>
        <p:txBody>
          <a:bodyPr wrap="none" rtlCol="0">
            <a:spAutoFit/>
          </a:bodyPr>
          <a:lstStyle/>
          <a:p>
            <a:r>
              <a:rPr lang="zh-CN" altLang="en-US" dirty="0"/>
              <a:t>第一范式：实验科学范式</a:t>
            </a:r>
          </a:p>
        </p:txBody>
      </p:sp>
      <p:sp>
        <p:nvSpPr>
          <p:cNvPr id="6" name="TextBox 5"/>
          <p:cNvSpPr txBox="1"/>
          <p:nvPr/>
        </p:nvSpPr>
        <p:spPr>
          <a:xfrm>
            <a:off x="5086841" y="1667004"/>
            <a:ext cx="2723823" cy="369332"/>
          </a:xfrm>
          <a:prstGeom prst="rect">
            <a:avLst/>
          </a:prstGeom>
          <a:solidFill>
            <a:schemeClr val="bg1">
              <a:lumMod val="85000"/>
            </a:schemeClr>
          </a:solidFill>
          <a:ln>
            <a:noFill/>
          </a:ln>
          <a:effectLst>
            <a:outerShdw blurRad="50800" dist="50800" dir="5400000" algn="ctr" rotWithShape="0">
              <a:schemeClr val="bg2"/>
            </a:outerShdw>
          </a:effectLst>
          <a:scene3d>
            <a:camera prst="orthographicFront"/>
            <a:lightRig rig="threePt" dir="t"/>
          </a:scene3d>
          <a:sp3d>
            <a:bevelT/>
          </a:sp3d>
        </p:spPr>
        <p:txBody>
          <a:bodyPr wrap="none" rtlCol="0">
            <a:spAutoFit/>
          </a:bodyPr>
          <a:lstStyle/>
          <a:p>
            <a:r>
              <a:rPr lang="zh-CN" altLang="en-US" dirty="0"/>
              <a:t>第二范式：理论科学范式</a:t>
            </a:r>
          </a:p>
        </p:txBody>
      </p:sp>
      <p:sp>
        <p:nvSpPr>
          <p:cNvPr id="7" name="TextBox 6"/>
          <p:cNvSpPr txBox="1"/>
          <p:nvPr/>
        </p:nvSpPr>
        <p:spPr>
          <a:xfrm>
            <a:off x="5086841" y="2628949"/>
            <a:ext cx="2723823" cy="369332"/>
          </a:xfrm>
          <a:prstGeom prst="rect">
            <a:avLst/>
          </a:prstGeom>
          <a:solidFill>
            <a:schemeClr val="bg1">
              <a:lumMod val="85000"/>
            </a:schemeClr>
          </a:solidFill>
          <a:ln>
            <a:noFill/>
          </a:ln>
          <a:effectLst>
            <a:outerShdw blurRad="50800" dist="50800" dir="5400000" algn="ctr" rotWithShape="0">
              <a:schemeClr val="bg2"/>
            </a:outerShdw>
          </a:effectLst>
          <a:scene3d>
            <a:camera prst="orthographicFront"/>
            <a:lightRig rig="threePt" dir="t"/>
          </a:scene3d>
          <a:sp3d>
            <a:bevelT/>
          </a:sp3d>
        </p:spPr>
        <p:txBody>
          <a:bodyPr wrap="none" rtlCol="0">
            <a:spAutoFit/>
          </a:bodyPr>
          <a:lstStyle/>
          <a:p>
            <a:r>
              <a:rPr lang="zh-CN" altLang="en-US" dirty="0"/>
              <a:t>第三范式：计算科学范式</a:t>
            </a:r>
          </a:p>
        </p:txBody>
      </p:sp>
      <p:sp>
        <p:nvSpPr>
          <p:cNvPr id="8" name="TextBox 7"/>
          <p:cNvSpPr txBox="1"/>
          <p:nvPr/>
        </p:nvSpPr>
        <p:spPr>
          <a:xfrm>
            <a:off x="5086841" y="3539213"/>
            <a:ext cx="3877985" cy="369332"/>
          </a:xfrm>
          <a:prstGeom prst="rect">
            <a:avLst/>
          </a:prstGeom>
          <a:solidFill>
            <a:schemeClr val="bg1">
              <a:lumMod val="85000"/>
            </a:schemeClr>
          </a:solidFill>
          <a:ln>
            <a:noFill/>
          </a:ln>
          <a:effectLst>
            <a:outerShdw blurRad="50800" dist="50800" dir="5400000" algn="ctr" rotWithShape="0">
              <a:schemeClr val="bg2"/>
            </a:outerShdw>
          </a:effectLst>
          <a:scene3d>
            <a:camera prst="orthographicFront"/>
            <a:lightRig rig="threePt" dir="t"/>
          </a:scene3d>
          <a:sp3d>
            <a:bevelT/>
          </a:sp3d>
        </p:spPr>
        <p:txBody>
          <a:bodyPr wrap="none" rtlCol="0">
            <a:spAutoFit/>
          </a:bodyPr>
          <a:lstStyle/>
          <a:p>
            <a:r>
              <a:rPr lang="zh-CN" altLang="en-US" dirty="0"/>
              <a:t>第四范式：数据密集型科学发现范式</a:t>
            </a:r>
          </a:p>
        </p:txBody>
      </p:sp>
      <p:sp>
        <p:nvSpPr>
          <p:cNvPr id="9" name="TextBox 8"/>
          <p:cNvSpPr txBox="1"/>
          <p:nvPr/>
        </p:nvSpPr>
        <p:spPr>
          <a:xfrm>
            <a:off x="5072608" y="2074081"/>
            <a:ext cx="2550698" cy="369332"/>
          </a:xfrm>
          <a:prstGeom prst="rect">
            <a:avLst/>
          </a:prstGeom>
          <a:noFill/>
        </p:spPr>
        <p:txBody>
          <a:bodyPr wrap="none" rtlCol="0">
            <a:spAutoFit/>
          </a:bodyPr>
          <a:lstStyle/>
          <a:p>
            <a:pPr marL="285750" indent="-285750">
              <a:buFont typeface="Wingdings" pitchFamily="2" charset="2"/>
              <a:buChar char="l"/>
            </a:pPr>
            <a:r>
              <a:rPr lang="zh-CN" altLang="en-US" dirty="0">
                <a:latin typeface="华文楷体" pitchFamily="2" charset="-122"/>
                <a:ea typeface="华文楷体" pitchFamily="2" charset="-122"/>
              </a:rPr>
              <a:t>以模型和归纳为特征</a:t>
            </a:r>
          </a:p>
        </p:txBody>
      </p:sp>
      <p:sp>
        <p:nvSpPr>
          <p:cNvPr id="10" name="TextBox 9"/>
          <p:cNvSpPr txBox="1"/>
          <p:nvPr/>
        </p:nvSpPr>
        <p:spPr>
          <a:xfrm>
            <a:off x="5086841" y="3083063"/>
            <a:ext cx="2550698" cy="369332"/>
          </a:xfrm>
          <a:prstGeom prst="rect">
            <a:avLst/>
          </a:prstGeom>
          <a:noFill/>
        </p:spPr>
        <p:txBody>
          <a:bodyPr wrap="none" rtlCol="0">
            <a:spAutoFit/>
          </a:bodyPr>
          <a:lstStyle/>
          <a:p>
            <a:pPr marL="285750" indent="-285750">
              <a:buFont typeface="Wingdings" pitchFamily="2" charset="2"/>
              <a:buChar char="l"/>
            </a:pPr>
            <a:r>
              <a:rPr lang="zh-CN" altLang="en-US" dirty="0">
                <a:latin typeface="华文楷体" pitchFamily="2" charset="-122"/>
                <a:ea typeface="华文楷体" pitchFamily="2" charset="-122"/>
              </a:rPr>
              <a:t>以模拟和仿真为特征</a:t>
            </a:r>
          </a:p>
        </p:txBody>
      </p:sp>
      <p:sp>
        <p:nvSpPr>
          <p:cNvPr id="11" name="TextBox 10"/>
          <p:cNvSpPr txBox="1"/>
          <p:nvPr/>
        </p:nvSpPr>
        <p:spPr>
          <a:xfrm>
            <a:off x="5052248" y="3975371"/>
            <a:ext cx="3984248" cy="923330"/>
          </a:xfrm>
          <a:prstGeom prst="rect">
            <a:avLst/>
          </a:prstGeom>
          <a:noFill/>
        </p:spPr>
        <p:txBody>
          <a:bodyPr wrap="square" rtlCol="0">
            <a:spAutoFit/>
          </a:bodyPr>
          <a:lstStyle/>
          <a:p>
            <a:pPr marL="285750" indent="-285750">
              <a:buFont typeface="Wingdings" pitchFamily="2" charset="2"/>
              <a:buChar char="l"/>
            </a:pPr>
            <a:r>
              <a:rPr lang="zh-CN" altLang="en-US" dirty="0">
                <a:latin typeface="华文楷体" pitchFamily="2" charset="-122"/>
                <a:ea typeface="华文楷体" pitchFamily="2" charset="-122"/>
              </a:rPr>
              <a:t>从大数据中查找和挖掘所需的信息和知识，无需直接面对所研究的物理对象。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a:extLst>
              <a:ext uri="{FF2B5EF4-FFF2-40B4-BE49-F238E27FC236}">
                <a16:creationId xmlns:a16="http://schemas.microsoft.com/office/drawing/2014/main" xmlns="" id="{68440FBF-5B9C-4BCD-9AA4-7033B4ED852A}"/>
              </a:ext>
            </a:extLst>
          </p:cNvPr>
          <p:cNvSpPr txBox="1">
            <a:spLocks/>
          </p:cNvSpPr>
          <p:nvPr/>
        </p:nvSpPr>
        <p:spPr>
          <a:xfrm>
            <a:off x="2123728" y="959830"/>
            <a:ext cx="2880320" cy="408793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lnSpc>
                <a:spcPct val="150000"/>
              </a:lnSpc>
            </a:pPr>
            <a:r>
              <a:rPr lang="en-US" altLang="zh-CN" sz="1800" dirty="0">
                <a:latin typeface="+mj-ea"/>
                <a:ea typeface="+mj-ea"/>
              </a:rPr>
              <a:t>2007</a:t>
            </a:r>
            <a:r>
              <a:rPr lang="zh-CN" altLang="zh-CN" sz="1800" dirty="0">
                <a:latin typeface="+mj-ea"/>
                <a:ea typeface="+mj-ea"/>
              </a:rPr>
              <a:t>年</a:t>
            </a:r>
            <a:r>
              <a:rPr lang="en-US" altLang="zh-CN" sz="1800" dirty="0">
                <a:latin typeface="+mj-ea"/>
                <a:ea typeface="+mj-ea"/>
              </a:rPr>
              <a:t>1</a:t>
            </a:r>
            <a:r>
              <a:rPr lang="zh-CN" altLang="zh-CN" sz="1800" dirty="0">
                <a:latin typeface="+mj-ea"/>
                <a:ea typeface="+mj-ea"/>
              </a:rPr>
              <a:t>月，图灵奖得主</a:t>
            </a:r>
            <a:r>
              <a:rPr lang="en-US" altLang="zh-CN" sz="1800" dirty="0">
                <a:latin typeface="+mj-ea"/>
                <a:ea typeface="+mj-ea"/>
              </a:rPr>
              <a:t>Jim Gray</a:t>
            </a:r>
            <a:r>
              <a:rPr lang="zh-CN" altLang="zh-CN" sz="1800" dirty="0">
                <a:latin typeface="+mj-ea"/>
                <a:ea typeface="+mj-ea"/>
              </a:rPr>
              <a:t>，在演讲中提出了“指数级增长的科学数据”背景下的数据密集型科学研究的第四范式。</a:t>
            </a:r>
            <a:r>
              <a:rPr lang="zh-CN" altLang="en-US" sz="1800" dirty="0">
                <a:latin typeface="+mj-ea"/>
                <a:ea typeface="+mj-ea"/>
              </a:rPr>
              <a:t>数据科学和第四范式是大数据研究的两大理论基础，对大数据的研究同样推动数据科学的发展。</a:t>
            </a:r>
          </a:p>
        </p:txBody>
      </p:sp>
      <p:pic>
        <p:nvPicPr>
          <p:cNvPr id="3" name="图片 2">
            <a:extLst>
              <a:ext uri="{FF2B5EF4-FFF2-40B4-BE49-F238E27FC236}">
                <a16:creationId xmlns:a16="http://schemas.microsoft.com/office/drawing/2014/main" xmlns="" id="{AD260A14-AC15-4EAD-B46F-A754B59B7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233" y="987574"/>
            <a:ext cx="3475263" cy="3475263"/>
          </a:xfrm>
          <a:prstGeom prst="rect">
            <a:avLst/>
          </a:prstGeom>
        </p:spPr>
      </p:pic>
      <p:sp>
        <p:nvSpPr>
          <p:cNvPr id="4" name="文本框 56">
            <a:extLst>
              <a:ext uri="{FF2B5EF4-FFF2-40B4-BE49-F238E27FC236}">
                <a16:creationId xmlns:a16="http://schemas.microsoft.com/office/drawing/2014/main" xmlns="" id="{D9FFA75D-86C2-412C-944D-430EA8DDFC2C}"/>
              </a:ext>
            </a:extLst>
          </p:cNvPr>
          <p:cNvSpPr txBox="1"/>
          <p:nvPr/>
        </p:nvSpPr>
        <p:spPr>
          <a:xfrm>
            <a:off x="6084168" y="4490309"/>
            <a:ext cx="2835483" cy="551689"/>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0000"/>
              </a:lnSpc>
              <a:spcAft>
                <a:spcPts val="0"/>
              </a:spcAft>
            </a:pPr>
            <a:r>
              <a:rPr lang="zh-CN" altLang="en-US" sz="1600" b="0" kern="100" dirty="0">
                <a:effectLst/>
                <a:latin typeface="+mn-ea"/>
                <a:ea typeface="+mn-ea"/>
                <a:cs typeface="Times New Roman" panose="02020603050405020304" pitchFamily="18" charset="0"/>
              </a:rPr>
              <a:t>微软出版</a:t>
            </a:r>
            <a:r>
              <a:rPr lang="en-US" altLang="zh-CN" sz="1600" b="0" kern="100" dirty="0">
                <a:effectLst/>
                <a:latin typeface="+mn-ea"/>
                <a:ea typeface="+mn-ea"/>
                <a:cs typeface="Times New Roman" panose="02020603050405020304" pitchFamily="18" charset="0"/>
              </a:rPr>
              <a:t>《</a:t>
            </a:r>
            <a:r>
              <a:rPr lang="zh-CN" altLang="en-US" sz="1600" b="0" kern="100" dirty="0">
                <a:effectLst/>
                <a:latin typeface="+mn-ea"/>
                <a:ea typeface="+mn-ea"/>
                <a:cs typeface="Times New Roman" panose="02020603050405020304" pitchFamily="18" charset="0"/>
              </a:rPr>
              <a:t>第四范式：数据密集型科学发现</a:t>
            </a:r>
            <a:r>
              <a:rPr lang="en-US" altLang="zh-CN" sz="1600" b="0" kern="100" dirty="0">
                <a:latin typeface="+mn-ea"/>
                <a:ea typeface="+mn-ea"/>
                <a:cs typeface="Times New Roman" panose="02020603050405020304" pitchFamily="18" charset="0"/>
              </a:rPr>
              <a:t>》</a:t>
            </a:r>
            <a:endParaRPr lang="zh-CN" sz="1400" b="0" kern="100" dirty="0">
              <a:effectLst/>
              <a:latin typeface="+mn-ea"/>
              <a:ea typeface="+mn-ea"/>
              <a:cs typeface="Times New Roman" panose="02020603050405020304" pitchFamily="18" charset="0"/>
            </a:endParaRPr>
          </a:p>
        </p:txBody>
      </p:sp>
    </p:spTree>
    <p:extLst>
      <p:ext uri="{BB962C8B-B14F-4D97-AF65-F5344CB8AC3E}">
        <p14:creationId xmlns:p14="http://schemas.microsoft.com/office/powerpoint/2010/main" val="10766768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691680" y="1"/>
            <a:ext cx="7452320" cy="771550"/>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r>
              <a:rPr lang="zh-CN" altLang="en-US" sz="2400" dirty="0"/>
              <a:t>大数据时代的新理念</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2037" y="915566"/>
            <a:ext cx="4824536" cy="3999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3194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491888" y="1059582"/>
            <a:ext cx="2664289" cy="573211"/>
            <a:chOff x="3491880" y="1066081"/>
            <a:chExt cx="1086274" cy="378619"/>
          </a:xfrm>
        </p:grpSpPr>
        <p:sp>
          <p:nvSpPr>
            <p:cNvPr id="4" name="圆角矩形 4"/>
            <p:cNvSpPr>
              <a:spLocks noChangeArrowheads="1"/>
            </p:cNvSpPr>
            <p:nvPr/>
          </p:nvSpPr>
          <p:spPr bwMode="auto">
            <a:xfrm>
              <a:off x="3491880" y="1066081"/>
              <a:ext cx="225315"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800" b="1">
                  <a:solidFill>
                    <a:srgbClr val="FFFFFF"/>
                  </a:solidFill>
                  <a:latin typeface="+mj-ea"/>
                  <a:ea typeface="+mj-ea"/>
                  <a:cs typeface="Arial Unicode MS" pitchFamily="34" charset="-122"/>
                  <a:sym typeface="Arial Unicode MS" pitchFamily="34" charset="-122"/>
                </a:rPr>
                <a:t>1</a:t>
              </a:r>
              <a:endParaRPr lang="zh-CN" altLang="en-US" sz="2800" b="1">
                <a:solidFill>
                  <a:srgbClr val="FFFFFF"/>
                </a:solidFill>
                <a:latin typeface="+mj-ea"/>
                <a:ea typeface="+mj-ea"/>
                <a:cs typeface="Arial Unicode MS" pitchFamily="34" charset="-122"/>
                <a:sym typeface="Arial Unicode MS" pitchFamily="34" charset="-122"/>
              </a:endParaRPr>
            </a:p>
          </p:txBody>
        </p:sp>
        <p:sp>
          <p:nvSpPr>
            <p:cNvPr id="5" name="矩形 5"/>
            <p:cNvSpPr>
              <a:spLocks noChangeArrowheads="1"/>
            </p:cNvSpPr>
            <p:nvPr/>
          </p:nvSpPr>
          <p:spPr bwMode="auto">
            <a:xfrm>
              <a:off x="3768772" y="1090476"/>
              <a:ext cx="809382" cy="28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mj-ea"/>
                  <a:ea typeface="+mj-ea"/>
                </a:rPr>
                <a:t>数据和大数据</a:t>
              </a:r>
              <a:endParaRPr lang="zh-CN" altLang="zh-CN" sz="2400" b="1" dirty="0">
                <a:latin typeface="+mj-ea"/>
                <a:ea typeface="+mj-ea"/>
              </a:endParaRPr>
            </a:p>
          </p:txBody>
        </p:sp>
      </p:grpSp>
      <p:grpSp>
        <p:nvGrpSpPr>
          <p:cNvPr id="10" name="组合 9"/>
          <p:cNvGrpSpPr/>
          <p:nvPr/>
        </p:nvGrpSpPr>
        <p:grpSpPr>
          <a:xfrm>
            <a:off x="3491882" y="2062946"/>
            <a:ext cx="3628566" cy="573211"/>
            <a:chOff x="3491880" y="1833091"/>
            <a:chExt cx="2486006" cy="378619"/>
          </a:xfrm>
        </p:grpSpPr>
        <p:sp>
          <p:nvSpPr>
            <p:cNvPr id="6" name="圆角矩形 6"/>
            <p:cNvSpPr>
              <a:spLocks noChangeArrowheads="1"/>
            </p:cNvSpPr>
            <p:nvPr/>
          </p:nvSpPr>
          <p:spPr bwMode="auto">
            <a:xfrm>
              <a:off x="3491880" y="183309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800" b="1">
                  <a:solidFill>
                    <a:srgbClr val="FFFFFF"/>
                  </a:solidFill>
                  <a:latin typeface="+mj-ea"/>
                  <a:ea typeface="+mj-ea"/>
                  <a:cs typeface="Arial Unicode MS" pitchFamily="34" charset="-122"/>
                  <a:sym typeface="Arial Unicode MS" pitchFamily="34" charset="-122"/>
                </a:rPr>
                <a:t>2</a:t>
              </a:r>
              <a:endParaRPr lang="zh-CN" altLang="en-US" sz="2800" b="1">
                <a:solidFill>
                  <a:srgbClr val="FFFFFF"/>
                </a:solidFill>
                <a:latin typeface="+mj-ea"/>
                <a:ea typeface="+mj-ea"/>
                <a:cs typeface="Arial Unicode MS" pitchFamily="34" charset="-122"/>
                <a:sym typeface="Arial Unicode MS" pitchFamily="34" charset="-122"/>
              </a:endParaRPr>
            </a:p>
          </p:txBody>
        </p:sp>
        <p:sp>
          <p:nvSpPr>
            <p:cNvPr id="7" name="矩形 7"/>
            <p:cNvSpPr>
              <a:spLocks noChangeArrowheads="1"/>
            </p:cNvSpPr>
            <p:nvPr/>
          </p:nvSpPr>
          <p:spPr bwMode="auto">
            <a:xfrm>
              <a:off x="3985220" y="1889111"/>
              <a:ext cx="1992666" cy="28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solidFill>
                    <a:srgbClr val="0099FF"/>
                  </a:solidFill>
                  <a:latin typeface="+mj-ea"/>
                  <a:ea typeface="+mj-ea"/>
                </a:rPr>
                <a:t>数据科学的理论基础</a:t>
              </a:r>
              <a:endParaRPr lang="zh-CN" altLang="zh-CN" sz="2400" b="1" dirty="0">
                <a:solidFill>
                  <a:srgbClr val="0099FF"/>
                </a:solidFill>
                <a:latin typeface="+mj-ea"/>
                <a:ea typeface="+mj-ea"/>
              </a:endParaRPr>
            </a:p>
          </p:txBody>
        </p:sp>
      </p:grpSp>
      <p:grpSp>
        <p:nvGrpSpPr>
          <p:cNvPr id="3" name="组合 2"/>
          <p:cNvGrpSpPr/>
          <p:nvPr/>
        </p:nvGrpSpPr>
        <p:grpSpPr>
          <a:xfrm>
            <a:off x="3491877" y="3078659"/>
            <a:ext cx="3628571" cy="573211"/>
            <a:chOff x="3491880" y="2653974"/>
            <a:chExt cx="2486011" cy="378619"/>
          </a:xfrm>
        </p:grpSpPr>
        <p:sp>
          <p:nvSpPr>
            <p:cNvPr id="8"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800" b="1">
                  <a:solidFill>
                    <a:srgbClr val="FFFFFF"/>
                  </a:solidFill>
                  <a:latin typeface="+mj-ea"/>
                  <a:ea typeface="+mj-ea"/>
                  <a:cs typeface="Arial Unicode MS" pitchFamily="34" charset="-122"/>
                  <a:sym typeface="Arial Unicode MS" pitchFamily="34" charset="-122"/>
                </a:rPr>
                <a:t>3</a:t>
              </a:r>
              <a:endParaRPr lang="zh-CN" altLang="en-US" sz="2800" b="1">
                <a:solidFill>
                  <a:srgbClr val="FFFFFF"/>
                </a:solidFill>
                <a:latin typeface="+mj-ea"/>
                <a:ea typeface="+mj-ea"/>
                <a:cs typeface="Arial Unicode MS" pitchFamily="34" charset="-122"/>
                <a:sym typeface="Arial Unicode MS" pitchFamily="34" charset="-122"/>
              </a:endParaRPr>
            </a:p>
          </p:txBody>
        </p:sp>
        <p:sp>
          <p:nvSpPr>
            <p:cNvPr id="9" name="矩形 9"/>
            <p:cNvSpPr>
              <a:spLocks noChangeArrowheads="1"/>
            </p:cNvSpPr>
            <p:nvPr/>
          </p:nvSpPr>
          <p:spPr bwMode="auto">
            <a:xfrm>
              <a:off x="3985223" y="2704973"/>
              <a:ext cx="1992668" cy="28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mj-ea"/>
                  <a:ea typeface="+mj-ea"/>
                </a:rPr>
                <a:t>数据科学的应用案例</a:t>
              </a:r>
            </a:p>
          </p:txBody>
        </p:sp>
      </p:grpSp>
      <p:sp>
        <p:nvSpPr>
          <p:cNvPr id="14" name="矩形 33"/>
          <p:cNvSpPr>
            <a:spLocks noChangeArrowheads="1"/>
          </p:cNvSpPr>
          <p:nvPr/>
        </p:nvSpPr>
        <p:spPr bwMode="auto">
          <a:xfrm>
            <a:off x="-9525" y="1488"/>
            <a:ext cx="2790825" cy="5143500"/>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400">
                <a:solidFill>
                  <a:srgbClr val="FFFFFF"/>
                </a:solidFill>
                <a:latin typeface="Times New Roman" pitchFamily="18" charset="0"/>
                <a:ea typeface="黑体" pitchFamily="49" charset="-122"/>
                <a:sym typeface="Times New Roman" pitchFamily="18" charset="0"/>
              </a:rPr>
              <a:t>          </a:t>
            </a:r>
            <a:endParaRPr lang="zh-CN" altLang="en-US">
              <a:solidFill>
                <a:srgbClr val="FFFFFF"/>
              </a:solidFill>
              <a:latin typeface="黑体" pitchFamily="49" charset="-122"/>
              <a:ea typeface="黑体" pitchFamily="49" charset="-122"/>
              <a:sym typeface="黑体" pitchFamily="49" charset="-122"/>
            </a:endParaRPr>
          </a:p>
        </p:txBody>
      </p:sp>
      <p:sp>
        <p:nvSpPr>
          <p:cNvPr id="15" name="矩形 34"/>
          <p:cNvSpPr>
            <a:spLocks noChangeArrowheads="1"/>
          </p:cNvSpPr>
          <p:nvPr/>
        </p:nvSpPr>
        <p:spPr bwMode="auto">
          <a:xfrm>
            <a:off x="697706" y="555526"/>
            <a:ext cx="1725216"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5000">
                <a:solidFill>
                  <a:schemeClr val="bg1"/>
                </a:solidFill>
                <a:latin typeface="黑体" pitchFamily="49" charset="-122"/>
                <a:ea typeface="黑体" pitchFamily="49" charset="-122"/>
                <a:sym typeface="黑体" pitchFamily="49" charset="-122"/>
              </a:rPr>
              <a:t>目 录</a:t>
            </a:r>
          </a:p>
        </p:txBody>
      </p:sp>
      <p:sp>
        <p:nvSpPr>
          <p:cNvPr id="16" name="矩形 35"/>
          <p:cNvSpPr>
            <a:spLocks noChangeArrowheads="1"/>
          </p:cNvSpPr>
          <p:nvPr/>
        </p:nvSpPr>
        <p:spPr bwMode="auto">
          <a:xfrm>
            <a:off x="942975" y="1563638"/>
            <a:ext cx="1234679"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en-US" sz="2400" dirty="0">
                <a:solidFill>
                  <a:schemeClr val="bg1"/>
                </a:solidFill>
                <a:latin typeface="Times New Roman" pitchFamily="18" charset="0"/>
                <a:ea typeface="黑体" pitchFamily="49" charset="-122"/>
                <a:sym typeface="Times New Roman" pitchFamily="18" charset="0"/>
              </a:rPr>
              <a:t>Contents</a:t>
            </a:r>
            <a:endParaRPr lang="zh-CN" altLang="en-US" dirty="0"/>
          </a:p>
        </p:txBody>
      </p:sp>
    </p:spTree>
    <p:extLst>
      <p:ext uri="{BB962C8B-B14F-4D97-AF65-F5344CB8AC3E}">
        <p14:creationId xmlns:p14="http://schemas.microsoft.com/office/powerpoint/2010/main" val="25211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a:extLst>
              <a:ext uri="{FF2B5EF4-FFF2-40B4-BE49-F238E27FC236}">
                <a16:creationId xmlns:a16="http://schemas.microsoft.com/office/drawing/2014/main" xmlns="" id="{41E86533-E2F4-38C5-AFAA-5243392273C5}"/>
              </a:ext>
            </a:extLst>
          </p:cNvPr>
          <p:cNvSpPr txBox="1">
            <a:spLocks/>
          </p:cNvSpPr>
          <p:nvPr/>
        </p:nvSpPr>
        <p:spPr>
          <a:xfrm>
            <a:off x="1763688" y="843558"/>
            <a:ext cx="4104456" cy="129614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gn="just">
              <a:lnSpc>
                <a:spcPct val="150000"/>
              </a:lnSpc>
            </a:pPr>
            <a:r>
              <a:rPr lang="en-US" altLang="zh-CN" b="0" dirty="0">
                <a:latin typeface="+mj-ea"/>
                <a:ea typeface="+mj-ea"/>
              </a:rPr>
              <a:t>1</a:t>
            </a:r>
            <a:r>
              <a:rPr lang="zh-CN" altLang="en-US" b="0" dirty="0">
                <a:latin typeface="+mj-ea"/>
                <a:ea typeface="+mj-ea"/>
              </a:rPr>
              <a:t>、</a:t>
            </a:r>
            <a:r>
              <a:rPr lang="en-US" altLang="zh-CN" b="0" dirty="0">
                <a:latin typeface="+mj-ea"/>
                <a:ea typeface="+mj-ea"/>
              </a:rPr>
              <a:t>1974</a:t>
            </a:r>
            <a:r>
              <a:rPr lang="zh-CN" altLang="en-US" b="0" dirty="0">
                <a:latin typeface="+mj-ea"/>
                <a:ea typeface="+mj-ea"/>
              </a:rPr>
              <a:t>年，图灵奖获得者</a:t>
            </a:r>
            <a:r>
              <a:rPr lang="en-US" altLang="zh-CN" b="0" dirty="0">
                <a:latin typeface="+mj-ea"/>
                <a:ea typeface="+mj-ea"/>
              </a:rPr>
              <a:t>Peter </a:t>
            </a:r>
            <a:r>
              <a:rPr lang="en-US" altLang="zh-CN" b="0" dirty="0" err="1">
                <a:latin typeface="+mj-ea"/>
                <a:ea typeface="+mj-ea"/>
              </a:rPr>
              <a:t>Naur</a:t>
            </a:r>
            <a:r>
              <a:rPr lang="zh-CN" altLang="en-US" b="0" dirty="0">
                <a:latin typeface="+mj-ea"/>
                <a:ea typeface="+mj-ea"/>
              </a:rPr>
              <a:t>在美国和瑞典出版</a:t>
            </a:r>
            <a:r>
              <a:rPr lang="en-US" altLang="zh-CN" b="0" dirty="0">
                <a:latin typeface="+mj-ea"/>
                <a:ea typeface="+mj-ea"/>
              </a:rPr>
              <a:t>《</a:t>
            </a:r>
            <a:r>
              <a:rPr lang="zh-CN" altLang="en-US" b="0" dirty="0">
                <a:latin typeface="+mj-ea"/>
                <a:ea typeface="+mj-ea"/>
              </a:rPr>
              <a:t>计算机法简明调查</a:t>
            </a:r>
            <a:r>
              <a:rPr lang="en-US" altLang="zh-CN" b="0" dirty="0">
                <a:latin typeface="+mj-ea"/>
                <a:ea typeface="+mj-ea"/>
              </a:rPr>
              <a:t>》</a:t>
            </a:r>
            <a:r>
              <a:rPr lang="zh-CN" altLang="en-US" b="0" dirty="0">
                <a:latin typeface="+mj-ea"/>
                <a:ea typeface="+mj-ea"/>
              </a:rPr>
              <a:t>，书中首次提到了数据科学”的概念。</a:t>
            </a:r>
            <a:endParaRPr lang="zh-CN" altLang="en-US" sz="1800" b="0" dirty="0">
              <a:latin typeface="+mj-ea"/>
              <a:ea typeface="+mj-ea"/>
            </a:endParaRPr>
          </a:p>
        </p:txBody>
      </p:sp>
      <p:pic>
        <p:nvPicPr>
          <p:cNvPr id="3" name="图片 2">
            <a:extLst>
              <a:ext uri="{FF2B5EF4-FFF2-40B4-BE49-F238E27FC236}">
                <a16:creationId xmlns:a16="http://schemas.microsoft.com/office/drawing/2014/main" xmlns="" id="{53668FB9-23E6-423A-573B-3DFDC5F42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2211710"/>
            <a:ext cx="2160240" cy="2837283"/>
          </a:xfrm>
          <a:prstGeom prst="rect">
            <a:avLst/>
          </a:prstGeom>
        </p:spPr>
      </p:pic>
      <p:sp>
        <p:nvSpPr>
          <p:cNvPr id="4" name="内容占位符 5">
            <a:extLst>
              <a:ext uri="{FF2B5EF4-FFF2-40B4-BE49-F238E27FC236}">
                <a16:creationId xmlns:a16="http://schemas.microsoft.com/office/drawing/2014/main" xmlns="" id="{1C713978-C0C7-39D9-BA2F-823C1A1E4D5E}"/>
              </a:ext>
            </a:extLst>
          </p:cNvPr>
          <p:cNvSpPr txBox="1">
            <a:spLocks/>
          </p:cNvSpPr>
          <p:nvPr/>
        </p:nvSpPr>
        <p:spPr bwMode="auto">
          <a:xfrm>
            <a:off x="4716016" y="3781112"/>
            <a:ext cx="4427984" cy="138292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342900" indent="-342900" algn="just" eaLnBrk="0" hangingPunct="0">
              <a:spcBef>
                <a:spcPts val="800"/>
              </a:spcBef>
              <a:defRPr sz="1800" b="0">
                <a:latin typeface="+mj-ea"/>
                <a:ea typeface="+mj-ea"/>
              </a:defRPr>
            </a:lvl1pPr>
            <a:lvl2pPr marL="173355" indent="-173355" eaLnBrk="0" hangingPunct="0">
              <a:spcBef>
                <a:spcPts val="300"/>
              </a:spcBef>
              <a:buClr>
                <a:schemeClr val="accent2"/>
              </a:buClr>
              <a:buFont typeface="Wingdings" panose="05000000000000000000" pitchFamily="2" charset="2"/>
              <a:buChar char="§"/>
              <a:defRPr sz="1600">
                <a:latin typeface="+mn-lt"/>
                <a:ea typeface="+mn-ea"/>
              </a:defRPr>
            </a:lvl2pPr>
            <a:lvl3pPr marL="401955" indent="-163830" eaLnBrk="0" hangingPunct="0">
              <a:spcBef>
                <a:spcPts val="300"/>
              </a:spcBef>
              <a:buClr>
                <a:schemeClr val="accent2"/>
              </a:buClr>
              <a:buFont typeface="Wingdings" panose="05000000000000000000" pitchFamily="2" charset="2"/>
              <a:buChar char="§"/>
              <a:defRPr sz="1600">
                <a:latin typeface="+mn-lt"/>
                <a:ea typeface="+mn-ea"/>
              </a:defRPr>
            </a:lvl3pPr>
            <a:lvl4pPr marL="630555" indent="-163830" eaLnBrk="0" hangingPunct="0">
              <a:spcBef>
                <a:spcPts val="300"/>
              </a:spcBef>
              <a:buClr>
                <a:schemeClr val="accent2"/>
              </a:buClr>
              <a:buFont typeface="Wingdings" panose="05000000000000000000" pitchFamily="2" charset="2"/>
              <a:buChar char="§"/>
              <a:defRPr sz="1600">
                <a:latin typeface="+mn-lt"/>
                <a:ea typeface="+mn-ea"/>
              </a:defRPr>
            </a:lvl4pPr>
            <a:lvl5pPr marL="859155" indent="-173355" eaLnBrk="0" hangingPunct="0">
              <a:spcBef>
                <a:spcPts val="300"/>
              </a:spcBef>
              <a:buClr>
                <a:schemeClr val="accent2"/>
              </a:buClr>
              <a:buFont typeface="Wingdings" panose="05000000000000000000" pitchFamily="2" charset="2"/>
              <a:buChar char="§"/>
              <a:defRPr sz="1600">
                <a:latin typeface="+mn-lt"/>
                <a:ea typeface="+mn-ea"/>
              </a:defRPr>
            </a:lvl5pPr>
            <a:lvl6pPr marL="1097280" indent="-173990">
              <a:spcBef>
                <a:spcPts val="300"/>
              </a:spcBef>
              <a:buClr>
                <a:schemeClr val="accent2"/>
              </a:buClr>
              <a:buFont typeface="Wingdings" panose="05000000000000000000" pitchFamily="2" charset="2"/>
              <a:buChar char="§"/>
              <a:defRPr sz="1400">
                <a:latin typeface="+mn-lt"/>
                <a:ea typeface="+mn-ea"/>
              </a:defRPr>
            </a:lvl6pPr>
            <a:lvl7pPr marL="1353185" indent="-164465">
              <a:spcBef>
                <a:spcPts val="300"/>
              </a:spcBef>
              <a:buClr>
                <a:schemeClr val="accent2"/>
              </a:buClr>
              <a:buFont typeface="Wingdings" panose="05000000000000000000" pitchFamily="2" charset="2"/>
              <a:buChar char="§"/>
              <a:defRPr sz="1400">
                <a:latin typeface="+mn-lt"/>
                <a:ea typeface="+mn-ea"/>
              </a:defRPr>
            </a:lvl7pPr>
            <a:lvl8pPr marL="1581785" indent="-164465">
              <a:spcBef>
                <a:spcPts val="300"/>
              </a:spcBef>
              <a:buClr>
                <a:schemeClr val="accent2"/>
              </a:buClr>
              <a:buFont typeface="Wingdings" panose="05000000000000000000" pitchFamily="2" charset="2"/>
              <a:buChar char="§"/>
              <a:defRPr sz="1400">
                <a:latin typeface="+mn-lt"/>
                <a:ea typeface="+mn-ea"/>
              </a:defRPr>
            </a:lvl8pPr>
            <a:lvl9pPr marL="1791970" indent="-164465">
              <a:spcBef>
                <a:spcPts val="300"/>
              </a:spcBef>
              <a:buClr>
                <a:schemeClr val="accent2"/>
              </a:buClr>
              <a:buFont typeface="Wingdings" panose="05000000000000000000" pitchFamily="2" charset="2"/>
              <a:buChar char="§"/>
              <a:defRPr sz="1400">
                <a:latin typeface="+mn-lt"/>
                <a:ea typeface="+mn-ea"/>
              </a:defRPr>
            </a:lvl9pPr>
          </a:lstStyle>
          <a:p>
            <a:r>
              <a:rPr lang="en-US" altLang="zh-CN" sz="1600" dirty="0"/>
              <a:t>2</a:t>
            </a:r>
            <a:r>
              <a:rPr lang="zh-CN" altLang="en-US" sz="1600" dirty="0"/>
              <a:t>、</a:t>
            </a:r>
            <a:r>
              <a:rPr lang="en-US" altLang="zh-CN" sz="1600" dirty="0"/>
              <a:t>1996</a:t>
            </a:r>
            <a:r>
              <a:rPr lang="zh-CN" altLang="en-US" sz="1600" dirty="0"/>
              <a:t>年，</a:t>
            </a:r>
            <a:r>
              <a:rPr lang="en-US" altLang="zh-CN" sz="1600" dirty="0"/>
              <a:t>IFCS</a:t>
            </a:r>
            <a:r>
              <a:rPr lang="zh-CN" altLang="en-US" sz="1600" dirty="0"/>
              <a:t>（</a:t>
            </a:r>
            <a:r>
              <a:rPr lang="en-US" altLang="zh-CN" sz="1600" dirty="0"/>
              <a:t>International Federation </a:t>
            </a:r>
          </a:p>
          <a:p>
            <a:r>
              <a:rPr lang="en-US" altLang="zh-CN" sz="1600" dirty="0" err="1"/>
              <a:t>ofClassification</a:t>
            </a:r>
            <a:r>
              <a:rPr lang="en-US" altLang="zh-CN" sz="1600" dirty="0"/>
              <a:t> Societies</a:t>
            </a:r>
            <a:r>
              <a:rPr lang="zh-CN" altLang="en-US" sz="1600" dirty="0"/>
              <a:t>）的成员召开名为“</a:t>
            </a:r>
            <a:endParaRPr lang="en-US" altLang="zh-CN" sz="1600" dirty="0"/>
          </a:p>
          <a:p>
            <a:r>
              <a:rPr lang="zh-CN" altLang="en-US" sz="1600" dirty="0"/>
              <a:t>数据科学，分类和相关方法”的会议，“数据</a:t>
            </a:r>
            <a:endParaRPr lang="en-US" altLang="zh-CN" sz="1600" dirty="0"/>
          </a:p>
          <a:p>
            <a:r>
              <a:rPr lang="zh-CN" altLang="en-US" sz="1600" dirty="0"/>
              <a:t>科学学”首次在会议的主题中出现。</a:t>
            </a:r>
          </a:p>
        </p:txBody>
      </p:sp>
      <p:pic>
        <p:nvPicPr>
          <p:cNvPr id="5" name="图片 4">
            <a:extLst>
              <a:ext uri="{FF2B5EF4-FFF2-40B4-BE49-F238E27FC236}">
                <a16:creationId xmlns:a16="http://schemas.microsoft.com/office/drawing/2014/main" xmlns="" id="{4E92B7D8-EB4D-E890-3DA3-92C1031B8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843558"/>
            <a:ext cx="2376264" cy="2916765"/>
          </a:xfrm>
          <a:prstGeom prst="rect">
            <a:avLst/>
          </a:prstGeom>
        </p:spPr>
      </p:pic>
      <p:sp>
        <p:nvSpPr>
          <p:cNvPr id="6" name="TextBox 5"/>
          <p:cNvSpPr txBox="1"/>
          <p:nvPr/>
        </p:nvSpPr>
        <p:spPr>
          <a:xfrm>
            <a:off x="1691680" y="195486"/>
            <a:ext cx="7452320" cy="492443"/>
          </a:xfrm>
          <a:prstGeom prst="rect">
            <a:avLst/>
          </a:prstGeom>
          <a:noFill/>
        </p:spPr>
        <p:txBody>
          <a:bodyPr wrap="square" rtlCol="0">
            <a:spAutoFit/>
          </a:bodyPr>
          <a:lstStyle/>
          <a:p>
            <a:r>
              <a:rPr lang="zh-CN" altLang="en-US" sz="2600" dirty="0">
                <a:latin typeface="微软雅黑" pitchFamily="34" charset="-122"/>
                <a:ea typeface="微软雅黑" pitchFamily="34" charset="-122"/>
              </a:rPr>
              <a:t>数据科学的发展历程</a:t>
            </a:r>
          </a:p>
        </p:txBody>
      </p:sp>
    </p:spTree>
    <p:extLst>
      <p:ext uri="{BB962C8B-B14F-4D97-AF65-F5344CB8AC3E}">
        <p14:creationId xmlns:p14="http://schemas.microsoft.com/office/powerpoint/2010/main" val="4250144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97460" y="851365"/>
            <a:ext cx="6912768" cy="1754326"/>
          </a:xfrm>
          <a:prstGeom prst="rect">
            <a:avLst/>
          </a:prstGeom>
        </p:spPr>
        <p:txBody>
          <a:bodyPr wrap="square">
            <a:spAutoFit/>
          </a:bodyPr>
          <a:lstStyle/>
          <a:p>
            <a:pPr>
              <a:lnSpc>
                <a:spcPct val="150000"/>
              </a:lnSpc>
            </a:pPr>
            <a:r>
              <a:rPr lang="en-US" altLang="zh-CN" dirty="0">
                <a:latin typeface="+mj-ea"/>
                <a:ea typeface="+mj-ea"/>
              </a:rPr>
              <a:t>3</a:t>
            </a:r>
            <a:r>
              <a:rPr lang="zh-CN" altLang="en-US" dirty="0">
                <a:latin typeface="+mj-ea"/>
                <a:ea typeface="+mj-ea"/>
              </a:rPr>
              <a:t>、</a:t>
            </a:r>
            <a:r>
              <a:rPr lang="en-US" altLang="zh-CN" dirty="0">
                <a:latin typeface="+mj-ea"/>
                <a:ea typeface="+mj-ea"/>
              </a:rPr>
              <a:t> 2001</a:t>
            </a:r>
            <a:r>
              <a:rPr lang="zh-CN" altLang="en-US" dirty="0">
                <a:latin typeface="+mj-ea"/>
                <a:ea typeface="+mj-ea"/>
              </a:rPr>
              <a:t>年</a:t>
            </a:r>
            <a:r>
              <a:rPr lang="en-US" altLang="zh-CN" dirty="0">
                <a:latin typeface="+mj-ea"/>
                <a:ea typeface="+mj-ea"/>
              </a:rPr>
              <a:t>William S. Cleveland</a:t>
            </a:r>
            <a:r>
              <a:rPr lang="zh-CN" altLang="en-US" dirty="0">
                <a:latin typeface="+mj-ea"/>
                <a:ea typeface="+mj-ea"/>
              </a:rPr>
              <a:t>发表文章</a:t>
            </a:r>
            <a:r>
              <a:rPr lang="en-US" altLang="zh-CN" dirty="0">
                <a:latin typeface="+mj-ea"/>
                <a:ea typeface="+mj-ea"/>
              </a:rPr>
              <a:t>《</a:t>
            </a:r>
            <a:r>
              <a:rPr lang="zh-CN" altLang="en-US" dirty="0">
                <a:latin typeface="+mj-ea"/>
                <a:ea typeface="+mj-ea"/>
              </a:rPr>
              <a:t>数据科学：一个用来扩大统计学领域技术范畴的行动计划</a:t>
            </a:r>
            <a:r>
              <a:rPr lang="en-US" altLang="zh-CN" dirty="0">
                <a:latin typeface="+mj-ea"/>
                <a:ea typeface="+mj-ea"/>
              </a:rPr>
              <a:t>》</a:t>
            </a:r>
            <a:r>
              <a:rPr lang="zh-CN" altLang="en-US" dirty="0">
                <a:latin typeface="+mj-ea"/>
                <a:ea typeface="+mj-ea"/>
              </a:rPr>
              <a:t>，作者指出，这种对统计学领域中技术工作的扩展是实质性的，能够给该领域带来的变化，因此，新的领域应该有新的名字，叫做数据科学。</a:t>
            </a:r>
          </a:p>
        </p:txBody>
      </p:sp>
      <p:sp>
        <p:nvSpPr>
          <p:cNvPr id="4" name="文本框 3">
            <a:extLst>
              <a:ext uri="{FF2B5EF4-FFF2-40B4-BE49-F238E27FC236}">
                <a16:creationId xmlns:a16="http://schemas.microsoft.com/office/drawing/2014/main" xmlns="" id="{8144C293-E8A7-BA30-3D06-A252637C069E}"/>
              </a:ext>
            </a:extLst>
          </p:cNvPr>
          <p:cNvSpPr txBox="1"/>
          <p:nvPr/>
        </p:nvSpPr>
        <p:spPr>
          <a:xfrm>
            <a:off x="1979712" y="2859782"/>
            <a:ext cx="6967028" cy="923330"/>
          </a:xfrm>
          <a:prstGeom prst="rect">
            <a:avLst/>
          </a:prstGeom>
          <a:noFill/>
        </p:spPr>
        <p:txBody>
          <a:bodyPr wrap="square">
            <a:spAutoFit/>
          </a:bodyPr>
          <a:lstStyle/>
          <a:p>
            <a:pPr>
              <a:lnSpc>
                <a:spcPct val="150000"/>
              </a:lnSpc>
            </a:pPr>
            <a:r>
              <a:rPr lang="en-US" altLang="zh-CN" dirty="0">
                <a:latin typeface="+mj-ea"/>
                <a:ea typeface="+mj-ea"/>
              </a:rPr>
              <a:t>4</a:t>
            </a:r>
            <a:r>
              <a:rPr lang="zh-CN" altLang="en-US" dirty="0">
                <a:latin typeface="+mj-ea"/>
                <a:ea typeface="+mj-ea"/>
              </a:rPr>
              <a:t>、</a:t>
            </a:r>
            <a:r>
              <a:rPr lang="en-US" altLang="zh-CN" dirty="0">
                <a:latin typeface="+mj-ea"/>
                <a:ea typeface="+mj-ea"/>
              </a:rPr>
              <a:t>2002</a:t>
            </a:r>
            <a:r>
              <a:rPr lang="zh-CN" altLang="en-US" dirty="0">
                <a:latin typeface="+mj-ea"/>
                <a:ea typeface="+mj-ea"/>
              </a:rPr>
              <a:t>年</a:t>
            </a:r>
            <a:r>
              <a:rPr lang="en-US" altLang="zh-CN" dirty="0">
                <a:latin typeface="+mj-ea"/>
                <a:ea typeface="+mj-ea"/>
              </a:rPr>
              <a:t>4</a:t>
            </a:r>
            <a:r>
              <a:rPr lang="zh-CN" altLang="en-US" dirty="0">
                <a:latin typeface="+mj-ea"/>
                <a:ea typeface="+mj-ea"/>
              </a:rPr>
              <a:t>月，</a:t>
            </a:r>
            <a:r>
              <a:rPr lang="en-US" altLang="zh-CN" dirty="0">
                <a:latin typeface="+mj-ea"/>
                <a:ea typeface="+mj-ea"/>
              </a:rPr>
              <a:t>CODATA</a:t>
            </a:r>
            <a:r>
              <a:rPr lang="zh-CN" altLang="en-US" dirty="0">
                <a:latin typeface="+mj-ea"/>
                <a:ea typeface="+mj-ea"/>
              </a:rPr>
              <a:t>创立了学术期刊</a:t>
            </a:r>
            <a:r>
              <a:rPr lang="en-US" altLang="zh-CN" dirty="0">
                <a:latin typeface="+mj-ea"/>
                <a:ea typeface="+mj-ea"/>
              </a:rPr>
              <a:t>Data Science Journal</a:t>
            </a:r>
            <a:r>
              <a:rPr lang="zh-CN" altLang="en-US" dirty="0">
                <a:latin typeface="+mj-ea"/>
                <a:ea typeface="+mj-ea"/>
              </a:rPr>
              <a:t>，这是首个关于数据科学的学术期刊。</a:t>
            </a:r>
          </a:p>
        </p:txBody>
      </p:sp>
      <p:pic>
        <p:nvPicPr>
          <p:cNvPr id="5" name="图片 4">
            <a:extLst>
              <a:ext uri="{FF2B5EF4-FFF2-40B4-BE49-F238E27FC236}">
                <a16:creationId xmlns:a16="http://schemas.microsoft.com/office/drawing/2014/main" xmlns="" id="{26EA6A16-1C06-B4B7-EA3A-D58B68D5F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3853481"/>
            <a:ext cx="4991161" cy="877307"/>
          </a:xfrm>
          <a:prstGeom prst="rect">
            <a:avLst/>
          </a:prstGeom>
        </p:spPr>
      </p:pic>
      <p:sp>
        <p:nvSpPr>
          <p:cNvPr id="7" name="TextBox 6"/>
          <p:cNvSpPr txBox="1"/>
          <p:nvPr/>
        </p:nvSpPr>
        <p:spPr>
          <a:xfrm>
            <a:off x="1691680" y="195486"/>
            <a:ext cx="7452320" cy="492443"/>
          </a:xfrm>
          <a:prstGeom prst="rect">
            <a:avLst/>
          </a:prstGeom>
          <a:noFill/>
        </p:spPr>
        <p:txBody>
          <a:bodyPr wrap="square" rtlCol="0">
            <a:spAutoFit/>
          </a:bodyPr>
          <a:lstStyle/>
          <a:p>
            <a:r>
              <a:rPr lang="zh-CN" altLang="en-US" sz="2600" dirty="0">
                <a:latin typeface="微软雅黑" pitchFamily="34" charset="-122"/>
                <a:ea typeface="微软雅黑" pitchFamily="34" charset="-122"/>
              </a:rPr>
              <a:t>数据科学的发展历程</a:t>
            </a:r>
          </a:p>
        </p:txBody>
      </p:sp>
    </p:spTree>
    <p:extLst>
      <p:ext uri="{BB962C8B-B14F-4D97-AF65-F5344CB8AC3E}">
        <p14:creationId xmlns:p14="http://schemas.microsoft.com/office/powerpoint/2010/main" val="2631607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3688" y="771550"/>
            <a:ext cx="7272808" cy="4308872"/>
          </a:xfrm>
          <a:prstGeom prst="rect">
            <a:avLst/>
          </a:prstGeom>
        </p:spPr>
        <p:txBody>
          <a:bodyPr wrap="square">
            <a:spAutoFit/>
          </a:bodyPr>
          <a:lstStyle/>
          <a:p>
            <a:pPr marL="342900" indent="-342900">
              <a:lnSpc>
                <a:spcPct val="150000"/>
              </a:lnSpc>
              <a:buFont typeface="Wingdings" panose="05000000000000000000" pitchFamily="2" charset="2"/>
              <a:buChar char="l"/>
            </a:pPr>
            <a:r>
              <a:rPr lang="en-US" altLang="zh-CN" sz="2000" dirty="0">
                <a:latin typeface="+mj-ea"/>
                <a:ea typeface="+mj-ea"/>
              </a:rPr>
              <a:t>2012</a:t>
            </a:r>
            <a:r>
              <a:rPr lang="zh-CN" altLang="en-US" sz="2000" dirty="0">
                <a:latin typeface="+mj-ea"/>
                <a:ea typeface="+mj-ea"/>
              </a:rPr>
              <a:t>年</a:t>
            </a:r>
            <a:r>
              <a:rPr lang="en-US" altLang="zh-CN" sz="2000" dirty="0">
                <a:latin typeface="+mj-ea"/>
                <a:ea typeface="+mj-ea"/>
              </a:rPr>
              <a:t>9</a:t>
            </a:r>
            <a:r>
              <a:rPr lang="zh-CN" altLang="en-US" sz="2000" dirty="0">
                <a:latin typeface="+mj-ea"/>
                <a:ea typeface="+mj-ea"/>
              </a:rPr>
              <a:t>月，</a:t>
            </a:r>
            <a:r>
              <a:rPr lang="en-US" altLang="zh-CN" sz="2000" dirty="0">
                <a:latin typeface="+mj-ea"/>
                <a:ea typeface="+mj-ea"/>
              </a:rPr>
              <a:t>Tom Davenport</a:t>
            </a:r>
            <a:r>
              <a:rPr lang="zh-CN" altLang="en-US" sz="2000" dirty="0">
                <a:latin typeface="+mj-ea"/>
                <a:ea typeface="+mj-ea"/>
              </a:rPr>
              <a:t>和</a:t>
            </a:r>
            <a:r>
              <a:rPr lang="en-US" altLang="zh-CN" sz="2000" dirty="0">
                <a:latin typeface="+mj-ea"/>
                <a:ea typeface="+mj-ea"/>
              </a:rPr>
              <a:t>DJ </a:t>
            </a:r>
            <a:r>
              <a:rPr lang="en-US" altLang="zh-CN" sz="2000" dirty="0" err="1">
                <a:latin typeface="+mj-ea"/>
                <a:ea typeface="+mj-ea"/>
              </a:rPr>
              <a:t>Patil</a:t>
            </a:r>
            <a:r>
              <a:rPr lang="zh-CN" altLang="en-US" sz="2000" dirty="0">
                <a:latin typeface="+mj-ea"/>
                <a:ea typeface="+mj-ea"/>
              </a:rPr>
              <a:t>在</a:t>
            </a:r>
            <a:r>
              <a:rPr lang="en-US" altLang="zh-CN" sz="2000" dirty="0">
                <a:latin typeface="+mj-ea"/>
                <a:ea typeface="+mj-ea"/>
              </a:rPr>
              <a:t>《</a:t>
            </a:r>
            <a:r>
              <a:rPr lang="zh-CN" altLang="en-US" sz="2000" dirty="0">
                <a:latin typeface="+mj-ea"/>
                <a:ea typeface="+mj-ea"/>
              </a:rPr>
              <a:t>哈佛商业评论</a:t>
            </a:r>
            <a:r>
              <a:rPr lang="en-US" altLang="zh-CN" sz="2000" dirty="0">
                <a:latin typeface="+mj-ea"/>
                <a:ea typeface="+mj-ea"/>
              </a:rPr>
              <a:t>》</a:t>
            </a:r>
            <a:r>
              <a:rPr lang="zh-CN" altLang="en-US" sz="2000" dirty="0">
                <a:latin typeface="+mj-ea"/>
                <a:ea typeface="+mj-ea"/>
              </a:rPr>
              <a:t>上发表文章，名为</a:t>
            </a:r>
            <a:r>
              <a:rPr lang="en-US" altLang="zh-CN" sz="2000" dirty="0">
                <a:latin typeface="+mj-ea"/>
                <a:ea typeface="+mj-ea"/>
              </a:rPr>
              <a:t>《</a:t>
            </a:r>
            <a:r>
              <a:rPr lang="zh-CN" altLang="en-US" sz="2000" dirty="0">
                <a:latin typeface="+mj-ea"/>
                <a:ea typeface="+mj-ea"/>
              </a:rPr>
              <a:t>数据科学家：</a:t>
            </a:r>
            <a:r>
              <a:rPr lang="en-US" altLang="zh-CN" sz="2000" dirty="0">
                <a:latin typeface="+mj-ea"/>
                <a:ea typeface="+mj-ea"/>
              </a:rPr>
              <a:t>21</a:t>
            </a:r>
            <a:r>
              <a:rPr lang="zh-CN" altLang="en-US" sz="2000" dirty="0">
                <a:latin typeface="+mj-ea"/>
                <a:ea typeface="+mj-ea"/>
              </a:rPr>
              <a:t>世纪最有魅力的工作</a:t>
            </a:r>
            <a:r>
              <a:rPr lang="en-US" altLang="zh-CN" sz="2000" dirty="0">
                <a:latin typeface="+mj-ea"/>
                <a:ea typeface="+mj-ea"/>
              </a:rPr>
              <a:t>》</a:t>
            </a:r>
          </a:p>
          <a:p>
            <a:endParaRPr lang="en-US" altLang="zh-CN" sz="2200" dirty="0"/>
          </a:p>
          <a:p>
            <a:endParaRPr lang="en-US" altLang="zh-CN" sz="2200" dirty="0"/>
          </a:p>
          <a:p>
            <a:endParaRPr lang="en-US" altLang="zh-CN" sz="2200" dirty="0"/>
          </a:p>
          <a:p>
            <a:endParaRPr lang="en-US" altLang="zh-CN" sz="2200" dirty="0"/>
          </a:p>
          <a:p>
            <a:endParaRPr lang="en-US" altLang="zh-CN" sz="2200" dirty="0"/>
          </a:p>
          <a:p>
            <a:endParaRPr lang="en-US" altLang="zh-CN" sz="2200" dirty="0"/>
          </a:p>
          <a:p>
            <a:endParaRPr lang="zh-CN" altLang="en-US" sz="2200" dirty="0"/>
          </a:p>
          <a:p>
            <a:pPr marL="342900" indent="-342900">
              <a:lnSpc>
                <a:spcPct val="150000"/>
              </a:lnSpc>
              <a:buFont typeface="Wingdings" panose="05000000000000000000" pitchFamily="2" charset="2"/>
              <a:buChar char="l"/>
            </a:pPr>
            <a:r>
              <a:rPr lang="en-US" altLang="zh-CN" sz="2000" dirty="0">
                <a:latin typeface="+mj-ea"/>
                <a:ea typeface="+mj-ea"/>
              </a:rPr>
              <a:t>2015</a:t>
            </a:r>
            <a:r>
              <a:rPr lang="zh-CN" altLang="en-US" sz="2000" dirty="0">
                <a:latin typeface="+mj-ea"/>
                <a:ea typeface="+mj-ea"/>
              </a:rPr>
              <a:t>年</a:t>
            </a:r>
            <a:r>
              <a:rPr lang="en-US" altLang="zh-CN" sz="2000" dirty="0">
                <a:latin typeface="+mj-ea"/>
                <a:ea typeface="+mj-ea"/>
              </a:rPr>
              <a:t>2</a:t>
            </a:r>
            <a:r>
              <a:rPr lang="zh-CN" altLang="en-US" sz="2000" dirty="0">
                <a:latin typeface="+mj-ea"/>
                <a:ea typeface="+mj-ea"/>
              </a:rPr>
              <a:t>月</a:t>
            </a:r>
            <a:r>
              <a:rPr lang="en-US" altLang="zh-CN" sz="2000" dirty="0">
                <a:latin typeface="+mj-ea"/>
                <a:ea typeface="+mj-ea"/>
              </a:rPr>
              <a:t>18</a:t>
            </a:r>
            <a:r>
              <a:rPr lang="zh-CN" altLang="en-US" sz="2000" dirty="0">
                <a:latin typeface="+mj-ea"/>
                <a:ea typeface="+mj-ea"/>
              </a:rPr>
              <a:t>日，美国白宫宣布</a:t>
            </a:r>
            <a:r>
              <a:rPr lang="en-US" altLang="zh-CN" sz="2000" dirty="0">
                <a:latin typeface="+mj-ea"/>
                <a:ea typeface="+mj-ea"/>
              </a:rPr>
              <a:t>DJ </a:t>
            </a:r>
            <a:r>
              <a:rPr lang="en-US" altLang="zh-CN" sz="2000" dirty="0" err="1">
                <a:latin typeface="+mj-ea"/>
                <a:ea typeface="+mj-ea"/>
              </a:rPr>
              <a:t>Patil</a:t>
            </a:r>
            <a:r>
              <a:rPr lang="zh-CN" altLang="en-US" sz="2000" dirty="0">
                <a:latin typeface="+mj-ea"/>
                <a:ea typeface="+mj-ea"/>
              </a:rPr>
              <a:t>成为白宫首位数据政策副首席技术官兼首席数据科学家。</a:t>
            </a:r>
          </a:p>
        </p:txBody>
      </p:sp>
      <p:pic>
        <p:nvPicPr>
          <p:cNvPr id="3" name="图片 2">
            <a:extLst>
              <a:ext uri="{FF2B5EF4-FFF2-40B4-BE49-F238E27FC236}">
                <a16:creationId xmlns:a16="http://schemas.microsoft.com/office/drawing/2014/main" xmlns="" id="{57A77522-557E-DD1F-3885-D18578F4C142}"/>
              </a:ext>
            </a:extLst>
          </p:cNvPr>
          <p:cNvPicPr>
            <a:picLocks noChangeAspect="1"/>
          </p:cNvPicPr>
          <p:nvPr/>
        </p:nvPicPr>
        <p:blipFill>
          <a:blip r:embed="rId2"/>
          <a:stretch>
            <a:fillRect/>
          </a:stretch>
        </p:blipFill>
        <p:spPr>
          <a:xfrm>
            <a:off x="2411760" y="2116895"/>
            <a:ext cx="3096344" cy="1732599"/>
          </a:xfrm>
          <a:prstGeom prst="rect">
            <a:avLst/>
          </a:prstGeom>
        </p:spPr>
      </p:pic>
      <p:pic>
        <p:nvPicPr>
          <p:cNvPr id="4" name="图片 3">
            <a:extLst>
              <a:ext uri="{FF2B5EF4-FFF2-40B4-BE49-F238E27FC236}">
                <a16:creationId xmlns:a16="http://schemas.microsoft.com/office/drawing/2014/main" xmlns="" id="{7C65391E-C760-6AAC-79E2-4C31E70524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0152" y="1995686"/>
            <a:ext cx="1872208" cy="1853808"/>
          </a:xfrm>
          <a:prstGeom prst="rect">
            <a:avLst/>
          </a:prstGeom>
        </p:spPr>
      </p:pic>
      <p:sp>
        <p:nvSpPr>
          <p:cNvPr id="6" name="TextBox 5"/>
          <p:cNvSpPr txBox="1"/>
          <p:nvPr/>
        </p:nvSpPr>
        <p:spPr>
          <a:xfrm>
            <a:off x="1691680" y="195486"/>
            <a:ext cx="7452320" cy="492443"/>
          </a:xfrm>
          <a:prstGeom prst="rect">
            <a:avLst/>
          </a:prstGeom>
          <a:noFill/>
        </p:spPr>
        <p:txBody>
          <a:bodyPr wrap="square" rtlCol="0">
            <a:spAutoFit/>
          </a:bodyPr>
          <a:lstStyle/>
          <a:p>
            <a:r>
              <a:rPr lang="zh-CN" altLang="en-US" sz="2600" dirty="0">
                <a:latin typeface="微软雅黑" pitchFamily="34" charset="-122"/>
                <a:ea typeface="微软雅黑" pitchFamily="34" charset="-122"/>
              </a:rPr>
              <a:t>数据科学的发展历程</a:t>
            </a:r>
          </a:p>
        </p:txBody>
      </p:sp>
    </p:spTree>
    <p:extLst>
      <p:ext uri="{BB962C8B-B14F-4D97-AF65-F5344CB8AC3E}">
        <p14:creationId xmlns:p14="http://schemas.microsoft.com/office/powerpoint/2010/main" val="1255307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2627784" y="1635646"/>
            <a:ext cx="720080" cy="2304256"/>
          </a:xfrm>
        </p:spPr>
        <p:txBody>
          <a:bodyPr/>
          <a:lstStyle/>
          <a:p>
            <a:pPr eaLnBrk="1" fontAlgn="auto" hangingPunct="1">
              <a:spcAft>
                <a:spcPts val="0"/>
              </a:spcAft>
              <a:defRPr/>
            </a:pPr>
            <a:r>
              <a:rPr lang="zh-CN" altLang="en-US" sz="4400" b="1" dirty="0">
                <a:solidFill>
                  <a:schemeClr val="bg1"/>
                </a:solidFill>
                <a:latin typeface="+mn-ea"/>
                <a:ea typeface="+mn-ea"/>
              </a:rPr>
              <a:t>目</a:t>
            </a:r>
            <a:r>
              <a:rPr lang="en-US" altLang="zh-CN" sz="4400" b="1" dirty="0">
                <a:solidFill>
                  <a:schemeClr val="bg1"/>
                </a:solidFill>
                <a:latin typeface="+mn-ea"/>
                <a:ea typeface="+mn-ea"/>
              </a:rPr>
              <a:t/>
            </a:r>
            <a:br>
              <a:rPr lang="en-US" altLang="zh-CN" sz="4400" b="1" dirty="0">
                <a:solidFill>
                  <a:schemeClr val="bg1"/>
                </a:solidFill>
                <a:latin typeface="+mn-ea"/>
                <a:ea typeface="+mn-ea"/>
              </a:rPr>
            </a:br>
            <a:r>
              <a:rPr lang="zh-CN" altLang="en-US" sz="4400" b="1" dirty="0">
                <a:solidFill>
                  <a:schemeClr val="bg1"/>
                </a:solidFill>
                <a:latin typeface="+mn-ea"/>
                <a:ea typeface="+mn-ea"/>
              </a:rPr>
              <a:t>录</a:t>
            </a:r>
            <a:endParaRPr lang="zh-CN" sz="4400" b="1" dirty="0">
              <a:solidFill>
                <a:schemeClr val="bg1"/>
              </a:solidFill>
              <a:latin typeface="+mn-ea"/>
              <a:ea typeface="+mn-ea"/>
            </a:endParaRPr>
          </a:p>
        </p:txBody>
      </p:sp>
      <p:sp>
        <p:nvSpPr>
          <p:cNvPr id="6147" name="Rectangle 3"/>
          <p:cNvSpPr>
            <a:spLocks noGrp="1" noChangeArrowheads="1"/>
          </p:cNvSpPr>
          <p:nvPr>
            <p:ph idx="4294967295"/>
          </p:nvPr>
        </p:nvSpPr>
        <p:spPr>
          <a:xfrm>
            <a:off x="3419872" y="915566"/>
            <a:ext cx="3850945" cy="3744416"/>
          </a:xfrm>
          <a:noFill/>
        </p:spPr>
        <p:txBody>
          <a:bodyPr rtlCol="0">
            <a:noAutofit/>
          </a:bodyPr>
          <a:lstStyle/>
          <a:p>
            <a:pPr marL="0" lvl="1" indent="0" eaLnBrk="1" fontAlgn="auto" hangingPunct="1">
              <a:lnSpc>
                <a:spcPct val="150000"/>
              </a:lnSpc>
              <a:spcBef>
                <a:spcPts val="600"/>
              </a:spcBef>
              <a:spcAft>
                <a:spcPts val="0"/>
              </a:spcAft>
              <a:buNone/>
              <a:defRPr/>
            </a:pPr>
            <a:r>
              <a:rPr lang="zh-CN" altLang="en-US" sz="2000" dirty="0">
                <a:latin typeface="+mj-ea"/>
                <a:ea typeface="+mj-ea"/>
              </a:rPr>
              <a:t>第</a:t>
            </a:r>
            <a:r>
              <a:rPr lang="en-US" altLang="zh-CN" sz="2000" dirty="0">
                <a:latin typeface="+mj-ea"/>
                <a:ea typeface="+mj-ea"/>
              </a:rPr>
              <a:t>1</a:t>
            </a:r>
            <a:r>
              <a:rPr lang="zh-CN" altLang="en-US" sz="2000" dirty="0">
                <a:latin typeface="+mj-ea"/>
                <a:ea typeface="+mj-ea"/>
              </a:rPr>
              <a:t>讲     概  述 </a:t>
            </a:r>
          </a:p>
          <a:p>
            <a:pPr marL="0" lvl="1" indent="0" eaLnBrk="1" fontAlgn="auto" hangingPunct="1">
              <a:lnSpc>
                <a:spcPct val="150000"/>
              </a:lnSpc>
              <a:spcBef>
                <a:spcPts val="600"/>
              </a:spcBef>
              <a:spcAft>
                <a:spcPts val="0"/>
              </a:spcAft>
              <a:buNone/>
              <a:defRPr/>
            </a:pPr>
            <a:r>
              <a:rPr lang="zh-CN" altLang="en-US" sz="2000" dirty="0">
                <a:latin typeface="+mj-ea"/>
                <a:ea typeface="+mj-ea"/>
              </a:rPr>
              <a:t>第</a:t>
            </a:r>
            <a:r>
              <a:rPr lang="en-US" altLang="zh-CN" sz="2000" dirty="0">
                <a:latin typeface="+mj-ea"/>
                <a:ea typeface="+mj-ea"/>
              </a:rPr>
              <a:t>2</a:t>
            </a:r>
            <a:r>
              <a:rPr lang="zh-CN" altLang="en-US" sz="2000" dirty="0">
                <a:latin typeface="+mj-ea"/>
                <a:ea typeface="+mj-ea"/>
              </a:rPr>
              <a:t>讲     数学基础 </a:t>
            </a:r>
          </a:p>
          <a:p>
            <a:pPr marL="0" lvl="1" indent="0" eaLnBrk="1" fontAlgn="auto" hangingPunct="1">
              <a:lnSpc>
                <a:spcPct val="150000"/>
              </a:lnSpc>
              <a:spcBef>
                <a:spcPts val="600"/>
              </a:spcBef>
              <a:spcAft>
                <a:spcPts val="0"/>
              </a:spcAft>
              <a:buNone/>
              <a:defRPr/>
            </a:pPr>
            <a:r>
              <a:rPr lang="zh-CN" altLang="en-US" sz="2000" dirty="0">
                <a:latin typeface="+mj-ea"/>
                <a:ea typeface="+mj-ea"/>
              </a:rPr>
              <a:t>第</a:t>
            </a:r>
            <a:r>
              <a:rPr lang="en-US" altLang="zh-CN" sz="2000" dirty="0">
                <a:latin typeface="+mj-ea"/>
                <a:ea typeface="+mj-ea"/>
              </a:rPr>
              <a:t>3</a:t>
            </a:r>
            <a:r>
              <a:rPr lang="zh-CN" altLang="en-US" sz="2000" dirty="0">
                <a:latin typeface="+mj-ea"/>
                <a:ea typeface="+mj-ea"/>
              </a:rPr>
              <a:t>讲     </a:t>
            </a:r>
            <a:r>
              <a:rPr lang="en-US" altLang="zh-CN" sz="2000" dirty="0">
                <a:latin typeface="+mj-ea"/>
                <a:ea typeface="+mj-ea"/>
              </a:rPr>
              <a:t>Python</a:t>
            </a:r>
            <a:r>
              <a:rPr lang="zh-CN" altLang="en-US" sz="2000" dirty="0">
                <a:latin typeface="+mj-ea"/>
                <a:ea typeface="+mj-ea"/>
              </a:rPr>
              <a:t>语言基础 </a:t>
            </a:r>
          </a:p>
          <a:p>
            <a:pPr marL="0" lvl="1" indent="0" eaLnBrk="1" fontAlgn="auto" hangingPunct="1">
              <a:lnSpc>
                <a:spcPct val="150000"/>
              </a:lnSpc>
              <a:spcBef>
                <a:spcPts val="600"/>
              </a:spcBef>
              <a:spcAft>
                <a:spcPts val="0"/>
              </a:spcAft>
              <a:buNone/>
              <a:defRPr/>
            </a:pPr>
            <a:r>
              <a:rPr lang="zh-CN" altLang="en-US" sz="2000" dirty="0">
                <a:latin typeface="+mj-ea"/>
                <a:ea typeface="+mj-ea"/>
              </a:rPr>
              <a:t>第</a:t>
            </a:r>
            <a:r>
              <a:rPr lang="en-US" altLang="zh-CN" sz="2000" dirty="0">
                <a:latin typeface="+mj-ea"/>
                <a:ea typeface="+mj-ea"/>
              </a:rPr>
              <a:t>4</a:t>
            </a:r>
            <a:r>
              <a:rPr lang="zh-CN" altLang="en-US" sz="2000" dirty="0">
                <a:latin typeface="+mj-ea"/>
                <a:ea typeface="+mj-ea"/>
              </a:rPr>
              <a:t>讲     数据预处理</a:t>
            </a:r>
          </a:p>
          <a:p>
            <a:pPr marL="0" lvl="1" indent="0" eaLnBrk="1" fontAlgn="auto" hangingPunct="1">
              <a:lnSpc>
                <a:spcPct val="150000"/>
              </a:lnSpc>
              <a:spcBef>
                <a:spcPts val="600"/>
              </a:spcBef>
              <a:spcAft>
                <a:spcPts val="0"/>
              </a:spcAft>
              <a:buNone/>
              <a:defRPr/>
            </a:pPr>
            <a:r>
              <a:rPr lang="zh-CN" altLang="en-US" sz="2000" dirty="0">
                <a:latin typeface="+mj-ea"/>
                <a:ea typeface="+mj-ea"/>
              </a:rPr>
              <a:t>第</a:t>
            </a:r>
            <a:r>
              <a:rPr lang="en-US" altLang="zh-CN" sz="2000" dirty="0">
                <a:latin typeface="+mj-ea"/>
                <a:ea typeface="+mj-ea"/>
              </a:rPr>
              <a:t>5</a:t>
            </a:r>
            <a:r>
              <a:rPr lang="zh-CN" altLang="en-US" sz="2000" dirty="0">
                <a:latin typeface="+mj-ea"/>
                <a:ea typeface="+mj-ea"/>
              </a:rPr>
              <a:t>讲     数据分析方法</a:t>
            </a:r>
            <a:endParaRPr lang="en-US" altLang="zh-CN" sz="2000" dirty="0">
              <a:latin typeface="+mj-ea"/>
              <a:ea typeface="+mj-ea"/>
            </a:endParaRPr>
          </a:p>
          <a:p>
            <a:pPr marL="0" lvl="1" indent="0" eaLnBrk="1" fontAlgn="auto" hangingPunct="1">
              <a:lnSpc>
                <a:spcPct val="150000"/>
              </a:lnSpc>
              <a:spcBef>
                <a:spcPts val="600"/>
              </a:spcBef>
              <a:spcAft>
                <a:spcPts val="0"/>
              </a:spcAft>
              <a:buNone/>
              <a:defRPr/>
            </a:pPr>
            <a:r>
              <a:rPr lang="zh-CN" altLang="en-US" sz="2000" dirty="0">
                <a:latin typeface="+mj-ea"/>
                <a:ea typeface="+mj-ea"/>
              </a:rPr>
              <a:t>第</a:t>
            </a:r>
            <a:r>
              <a:rPr lang="en-US" altLang="zh-CN" sz="2000" dirty="0">
                <a:latin typeface="+mj-ea"/>
                <a:ea typeface="+mj-ea"/>
              </a:rPr>
              <a:t>6</a:t>
            </a:r>
            <a:r>
              <a:rPr lang="zh-CN" altLang="en-US" sz="2000" dirty="0">
                <a:latin typeface="+mj-ea"/>
                <a:ea typeface="+mj-ea"/>
              </a:rPr>
              <a:t>讲     数据可视化</a:t>
            </a:r>
            <a:endParaRPr lang="en-US" altLang="zh-CN" sz="2000" dirty="0">
              <a:latin typeface="+mj-ea"/>
              <a:ea typeface="+mj-ea"/>
            </a:endParaRPr>
          </a:p>
          <a:p>
            <a:pPr marL="0" lvl="1" indent="0" eaLnBrk="1" fontAlgn="auto" hangingPunct="1">
              <a:lnSpc>
                <a:spcPct val="150000"/>
              </a:lnSpc>
              <a:spcBef>
                <a:spcPts val="600"/>
              </a:spcBef>
              <a:spcAft>
                <a:spcPts val="0"/>
              </a:spcAft>
              <a:buNone/>
              <a:defRPr/>
            </a:pPr>
            <a:r>
              <a:rPr lang="zh-CN" altLang="en-US" sz="2000" dirty="0">
                <a:latin typeface="+mj-ea"/>
                <a:ea typeface="+mj-ea"/>
              </a:rPr>
              <a:t>第</a:t>
            </a:r>
            <a:r>
              <a:rPr lang="en-US" altLang="zh-CN" sz="2000" dirty="0">
                <a:latin typeface="+mj-ea"/>
                <a:ea typeface="+mj-ea"/>
              </a:rPr>
              <a:t>7</a:t>
            </a:r>
            <a:r>
              <a:rPr lang="zh-CN" altLang="en-US" sz="2000" dirty="0">
                <a:latin typeface="+mj-ea"/>
                <a:ea typeface="+mj-ea"/>
              </a:rPr>
              <a:t>讲     数据科学实践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a:extLst>
              <a:ext uri="{FF2B5EF4-FFF2-40B4-BE49-F238E27FC236}">
                <a16:creationId xmlns:a16="http://schemas.microsoft.com/office/drawing/2014/main" xmlns="" id="{A59A438D-7FA9-45DA-B520-9B28B5713FFB}"/>
              </a:ext>
            </a:extLst>
          </p:cNvPr>
          <p:cNvSpPr txBox="1">
            <a:spLocks/>
          </p:cNvSpPr>
          <p:nvPr/>
        </p:nvSpPr>
        <p:spPr>
          <a:xfrm>
            <a:off x="1763688" y="843558"/>
            <a:ext cx="7272808" cy="410445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r>
              <a:rPr lang="zh-CN" altLang="en-US" sz="1800" dirty="0">
                <a:latin typeface="+mj-ea"/>
                <a:ea typeface="+mj-ea"/>
              </a:rPr>
              <a:t>什么是数据科学？</a:t>
            </a:r>
            <a:endParaRPr lang="en-US" altLang="zh-CN" sz="1800" dirty="0">
              <a:latin typeface="+mj-ea"/>
              <a:ea typeface="+mj-ea"/>
            </a:endParaRPr>
          </a:p>
          <a:p>
            <a:pPr lvl="1"/>
            <a:r>
              <a:rPr lang="zh-CN" altLang="zh-CN" sz="1800" dirty="0">
                <a:latin typeface="+mj-ea"/>
                <a:ea typeface="+mj-ea"/>
              </a:rPr>
              <a:t>最早提出数据科学概念的</a:t>
            </a:r>
            <a:r>
              <a:rPr lang="en-US" altLang="zh-CN" sz="1800" dirty="0">
                <a:latin typeface="+mj-ea"/>
                <a:ea typeface="+mj-ea"/>
              </a:rPr>
              <a:t>Peter </a:t>
            </a:r>
            <a:r>
              <a:rPr lang="en-US" altLang="zh-CN" sz="1800" dirty="0" err="1">
                <a:latin typeface="+mj-ea"/>
                <a:ea typeface="+mj-ea"/>
              </a:rPr>
              <a:t>Naur</a:t>
            </a:r>
            <a:r>
              <a:rPr lang="zh-CN" altLang="zh-CN" sz="1800" dirty="0">
                <a:latin typeface="+mj-ea"/>
                <a:ea typeface="+mj-ea"/>
              </a:rPr>
              <a:t>将数据科学定义为</a:t>
            </a:r>
            <a:r>
              <a:rPr lang="zh-CN" altLang="en-US" sz="1800" dirty="0">
                <a:latin typeface="+mj-ea"/>
                <a:ea typeface="+mj-ea"/>
              </a:rPr>
              <a:t> “</a:t>
            </a:r>
            <a:r>
              <a:rPr lang="zh-CN" altLang="zh-CN" sz="1800" dirty="0">
                <a:latin typeface="+mj-ea"/>
                <a:ea typeface="+mj-ea"/>
              </a:rPr>
              <a:t>研究处理数据的科学</a:t>
            </a:r>
            <a:r>
              <a:rPr lang="zh-CN" altLang="en-US" sz="1800" dirty="0">
                <a:latin typeface="+mj-ea"/>
                <a:ea typeface="+mj-ea"/>
              </a:rPr>
              <a:t>”。</a:t>
            </a:r>
            <a:endParaRPr lang="en-US" altLang="zh-CN" sz="1800" dirty="0">
              <a:latin typeface="+mj-ea"/>
              <a:ea typeface="+mj-ea"/>
            </a:endParaRPr>
          </a:p>
          <a:p>
            <a:pPr lvl="1"/>
            <a:r>
              <a:rPr lang="zh-CN" altLang="zh-CN" sz="1800" dirty="0">
                <a:latin typeface="+mj-ea"/>
                <a:ea typeface="+mj-ea"/>
              </a:rPr>
              <a:t>美国计算机科学家</a:t>
            </a:r>
            <a:r>
              <a:rPr lang="en-US" altLang="zh-CN" sz="1800" dirty="0">
                <a:latin typeface="+mj-ea"/>
                <a:ea typeface="+mj-ea"/>
              </a:rPr>
              <a:t>William S. Cleveland</a:t>
            </a:r>
            <a:r>
              <a:rPr lang="zh-CN" altLang="zh-CN" sz="1800" dirty="0">
                <a:latin typeface="+mj-ea"/>
                <a:ea typeface="+mj-ea"/>
              </a:rPr>
              <a:t>认为，随着计算机科学的发展而扩展的，统计学中数据分析的技术领域，叫做数据科学。</a:t>
            </a:r>
            <a:endParaRPr lang="en-US" altLang="zh-CN" sz="1800" dirty="0">
              <a:latin typeface="+mj-ea"/>
              <a:ea typeface="+mj-ea"/>
            </a:endParaRPr>
          </a:p>
          <a:p>
            <a:pPr lvl="1"/>
            <a:r>
              <a:rPr lang="en-US" altLang="zh-CN" sz="1800" i="1" dirty="0">
                <a:latin typeface="+mj-ea"/>
                <a:ea typeface="+mj-ea"/>
              </a:rPr>
              <a:t>Journal of Data Science </a:t>
            </a:r>
            <a:r>
              <a:rPr lang="zh-CN" altLang="zh-CN" sz="1800" dirty="0">
                <a:latin typeface="+mj-ea"/>
                <a:ea typeface="+mj-ea"/>
              </a:rPr>
              <a:t>杂志将数据科学定位为，所有与数据有关的</a:t>
            </a:r>
            <a:r>
              <a:rPr lang="zh-CN" altLang="en-US" sz="1800" dirty="0">
                <a:latin typeface="+mj-ea"/>
                <a:ea typeface="+mj-ea"/>
              </a:rPr>
              <a:t>内容</a:t>
            </a:r>
            <a:r>
              <a:rPr lang="zh-CN" altLang="zh-CN" sz="1800" dirty="0">
                <a:latin typeface="+mj-ea"/>
                <a:ea typeface="+mj-ea"/>
              </a:rPr>
              <a:t>，如数据收集</a:t>
            </a:r>
            <a:r>
              <a:rPr lang="en-US" altLang="zh-CN" sz="1800" dirty="0">
                <a:latin typeface="+mj-ea"/>
                <a:ea typeface="+mj-ea"/>
              </a:rPr>
              <a:t>/</a:t>
            </a:r>
            <a:r>
              <a:rPr lang="zh-CN" altLang="zh-CN" sz="1800" dirty="0">
                <a:latin typeface="+mj-ea"/>
                <a:ea typeface="+mj-ea"/>
              </a:rPr>
              <a:t>数据处理</a:t>
            </a:r>
            <a:r>
              <a:rPr lang="en-US" altLang="zh-CN" sz="1800" dirty="0">
                <a:latin typeface="+mj-ea"/>
                <a:ea typeface="+mj-ea"/>
              </a:rPr>
              <a:t>/</a:t>
            </a:r>
            <a:r>
              <a:rPr lang="zh-CN" altLang="zh-CN" sz="1800" dirty="0">
                <a:latin typeface="+mj-ea"/>
                <a:ea typeface="+mj-ea"/>
              </a:rPr>
              <a:t>数据建模</a:t>
            </a:r>
            <a:r>
              <a:rPr lang="en-US" altLang="zh-CN" sz="1800" dirty="0">
                <a:latin typeface="+mj-ea"/>
                <a:ea typeface="+mj-ea"/>
              </a:rPr>
              <a:t>/</a:t>
            </a:r>
            <a:r>
              <a:rPr lang="zh-CN" altLang="zh-CN" sz="1800" dirty="0">
                <a:latin typeface="+mj-ea"/>
                <a:ea typeface="+mj-ea"/>
              </a:rPr>
              <a:t>数据分析等，但其重点应该为数据应用。</a:t>
            </a:r>
            <a:endParaRPr lang="en-US" altLang="zh-CN" sz="1800" dirty="0">
              <a:latin typeface="+mj-ea"/>
              <a:ea typeface="+mj-ea"/>
            </a:endParaRPr>
          </a:p>
          <a:p>
            <a:pPr lvl="1"/>
            <a:r>
              <a:rPr lang="zh-CN" altLang="zh-CN" sz="1800" dirty="0">
                <a:latin typeface="+mj-ea"/>
                <a:ea typeface="+mj-ea"/>
              </a:rPr>
              <a:t>李国杰院士</a:t>
            </a:r>
            <a:r>
              <a:rPr lang="zh-CN" altLang="en-US" sz="1800" dirty="0">
                <a:latin typeface="+mj-ea"/>
                <a:ea typeface="+mj-ea"/>
              </a:rPr>
              <a:t>认为</a:t>
            </a:r>
            <a:r>
              <a:rPr lang="zh-CN" altLang="zh-CN" sz="1800" dirty="0">
                <a:latin typeface="+mj-ea"/>
                <a:ea typeface="+mj-ea"/>
              </a:rPr>
              <a:t>，“数据科学是数学（统计、代数、拓扑等）、计算机科学、基础科学和各种应用科学融合的科学，类似钱学森先生提出的‘大成智慧学’”。</a:t>
            </a:r>
          </a:p>
          <a:p>
            <a:pPr lvl="1"/>
            <a:r>
              <a:rPr lang="zh-CN" altLang="zh-CN" sz="1800" dirty="0">
                <a:latin typeface="+mj-ea"/>
                <a:ea typeface="+mj-ea"/>
              </a:rPr>
              <a:t>复旦大学数据科学研究中心把数据科学定义为，关于数据的科学，或者研究数据的科学，是用来研究探索</a:t>
            </a:r>
            <a:r>
              <a:rPr lang="en-US" altLang="zh-CN" sz="1800" dirty="0">
                <a:latin typeface="+mj-ea"/>
                <a:ea typeface="+mj-ea"/>
              </a:rPr>
              <a:t>Cyberspace(</a:t>
            </a:r>
            <a:r>
              <a:rPr lang="zh-CN" altLang="en-US" sz="1800" dirty="0">
                <a:latin typeface="+mj-ea"/>
                <a:ea typeface="+mj-ea"/>
              </a:rPr>
              <a:t>虚拟网络空间</a:t>
            </a:r>
            <a:r>
              <a:rPr lang="en-US" altLang="zh-CN" sz="1800" dirty="0">
                <a:latin typeface="+mj-ea"/>
                <a:ea typeface="+mj-ea"/>
              </a:rPr>
              <a:t>)</a:t>
            </a:r>
            <a:r>
              <a:rPr lang="zh-CN" altLang="zh-CN" sz="1800" dirty="0">
                <a:latin typeface="+mj-ea"/>
                <a:ea typeface="+mj-ea"/>
              </a:rPr>
              <a:t>中数据奥秘的理论、方法和技术。</a:t>
            </a:r>
            <a:endParaRPr lang="zh-CN" altLang="en-US" sz="2000" dirty="0">
              <a:latin typeface="+mj-ea"/>
              <a:ea typeface="+mj-ea"/>
            </a:endParaRPr>
          </a:p>
        </p:txBody>
      </p:sp>
      <p:sp>
        <p:nvSpPr>
          <p:cNvPr id="3" name="TextBox 2"/>
          <p:cNvSpPr txBox="1"/>
          <p:nvPr/>
        </p:nvSpPr>
        <p:spPr>
          <a:xfrm>
            <a:off x="1691680" y="195486"/>
            <a:ext cx="7452320" cy="492443"/>
          </a:xfrm>
          <a:prstGeom prst="rect">
            <a:avLst/>
          </a:prstGeom>
          <a:noFill/>
        </p:spPr>
        <p:txBody>
          <a:bodyPr wrap="square" rtlCol="0">
            <a:spAutoFit/>
          </a:bodyPr>
          <a:lstStyle/>
          <a:p>
            <a:pPr algn="ctr"/>
            <a:r>
              <a:rPr lang="zh-CN" altLang="en-US" sz="2600" dirty="0">
                <a:latin typeface="+mj-ea"/>
                <a:ea typeface="+mj-ea"/>
              </a:rPr>
              <a:t>数据科学的概念</a:t>
            </a:r>
          </a:p>
        </p:txBody>
      </p:sp>
    </p:spTree>
    <p:extLst>
      <p:ext uri="{BB962C8B-B14F-4D97-AF65-F5344CB8AC3E}">
        <p14:creationId xmlns:p14="http://schemas.microsoft.com/office/powerpoint/2010/main" val="3795953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a:extLst>
              <a:ext uri="{FF2B5EF4-FFF2-40B4-BE49-F238E27FC236}">
                <a16:creationId xmlns:a16="http://schemas.microsoft.com/office/drawing/2014/main" xmlns="" id="{A59A438D-7FA9-45DA-B520-9B28B5713FFB}"/>
              </a:ext>
            </a:extLst>
          </p:cNvPr>
          <p:cNvSpPr txBox="1">
            <a:spLocks/>
          </p:cNvSpPr>
          <p:nvPr/>
        </p:nvSpPr>
        <p:spPr>
          <a:xfrm>
            <a:off x="1835696" y="843558"/>
            <a:ext cx="7128792" cy="2738332"/>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lnSpc>
                <a:spcPct val="150000"/>
              </a:lnSpc>
              <a:buNone/>
            </a:pPr>
            <a:r>
              <a:rPr lang="zh-CN" altLang="en-US" sz="1800" dirty="0">
                <a:latin typeface="+mj-ea"/>
                <a:ea typeface="+mj-ea"/>
              </a:rPr>
              <a:t>  从数据科学发展史，和对数据科学概念的梳理中可以看出：</a:t>
            </a:r>
            <a:endParaRPr lang="en-US" altLang="zh-CN" sz="1800" dirty="0">
              <a:latin typeface="+mj-ea"/>
              <a:ea typeface="+mj-ea"/>
            </a:endParaRPr>
          </a:p>
          <a:p>
            <a:pPr marL="0" lvl="1" indent="0">
              <a:lnSpc>
                <a:spcPct val="150000"/>
              </a:lnSpc>
              <a:buNone/>
            </a:pPr>
            <a:r>
              <a:rPr lang="zh-CN" altLang="en-US" sz="1800" dirty="0">
                <a:latin typeface="+mj-ea"/>
                <a:ea typeface="+mj-ea"/>
              </a:rPr>
              <a:t>        数据科学并非一个全新的领域，而是起源于统计学的，为了探索当前学术界和工业界中产生的大量数据中蕴含的信息与知识，结合了诸如大数据，计算机科学，机器学习，数据挖掘等新的技术和理论的一门新兴交叉学科。</a:t>
            </a:r>
          </a:p>
        </p:txBody>
      </p:sp>
      <p:sp>
        <p:nvSpPr>
          <p:cNvPr id="4" name="TextBox 3"/>
          <p:cNvSpPr txBox="1"/>
          <p:nvPr/>
        </p:nvSpPr>
        <p:spPr>
          <a:xfrm>
            <a:off x="1691680" y="195486"/>
            <a:ext cx="7452320" cy="492443"/>
          </a:xfrm>
          <a:prstGeom prst="rect">
            <a:avLst/>
          </a:prstGeom>
          <a:noFill/>
        </p:spPr>
        <p:txBody>
          <a:bodyPr wrap="square" rtlCol="0">
            <a:spAutoFit/>
          </a:bodyPr>
          <a:lstStyle/>
          <a:p>
            <a:pPr algn="ctr"/>
            <a:r>
              <a:rPr lang="zh-CN" altLang="en-US" sz="2600" dirty="0">
                <a:latin typeface="+mj-ea"/>
                <a:ea typeface="+mj-ea"/>
              </a:rPr>
              <a:t>数据科学的概念</a:t>
            </a:r>
          </a:p>
        </p:txBody>
      </p:sp>
    </p:spTree>
    <p:extLst>
      <p:ext uri="{BB962C8B-B14F-4D97-AF65-F5344CB8AC3E}">
        <p14:creationId xmlns:p14="http://schemas.microsoft.com/office/powerpoint/2010/main" val="402776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680" y="243649"/>
            <a:ext cx="7452320" cy="492443"/>
          </a:xfrm>
          <a:prstGeom prst="rect">
            <a:avLst/>
          </a:prstGeom>
          <a:noFill/>
        </p:spPr>
        <p:txBody>
          <a:bodyPr wrap="square" rtlCol="0">
            <a:spAutoFit/>
          </a:bodyPr>
          <a:lstStyle/>
          <a:p>
            <a:r>
              <a:rPr lang="zh-CN" altLang="en-US" sz="2600" dirty="0">
                <a:latin typeface="+mj-ea"/>
                <a:ea typeface="+mj-ea"/>
              </a:rPr>
              <a:t>数据科学的主要内容</a:t>
            </a:r>
          </a:p>
        </p:txBody>
      </p:sp>
      <p:sp>
        <p:nvSpPr>
          <p:cNvPr id="3" name="内容占位符 3">
            <a:extLst>
              <a:ext uri="{FF2B5EF4-FFF2-40B4-BE49-F238E27FC236}">
                <a16:creationId xmlns:a16="http://schemas.microsoft.com/office/drawing/2014/main" xmlns="" id="{FAAC6066-36BD-442E-BD48-AE20213BF9CB}"/>
              </a:ext>
            </a:extLst>
          </p:cNvPr>
          <p:cNvSpPr txBox="1">
            <a:spLocks/>
          </p:cNvSpPr>
          <p:nvPr/>
        </p:nvSpPr>
        <p:spPr>
          <a:xfrm>
            <a:off x="1763688" y="987574"/>
            <a:ext cx="7128792" cy="415592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pPr>
            <a:r>
              <a:rPr lang="zh-CN" altLang="en-US" sz="2000" dirty="0">
                <a:latin typeface="+mj-ea"/>
                <a:ea typeface="+mj-ea"/>
              </a:rPr>
              <a:t>数据科学的研究内容</a:t>
            </a:r>
            <a:endParaRPr lang="en-US" altLang="zh-CN" sz="2000" dirty="0">
              <a:latin typeface="+mj-ea"/>
              <a:ea typeface="+mj-ea"/>
            </a:endParaRPr>
          </a:p>
          <a:p>
            <a:pPr lvl="1">
              <a:lnSpc>
                <a:spcPct val="150000"/>
              </a:lnSpc>
            </a:pPr>
            <a:r>
              <a:rPr lang="zh-CN" altLang="zh-CN" sz="2000" dirty="0">
                <a:latin typeface="+mj-ea"/>
                <a:ea typeface="+mj-ea"/>
              </a:rPr>
              <a:t>数据科学通过一系列科学的流程，研究现实世界方方面面产生的数据，从而完成从数据中抽取出信息和知识的任务，发现事物背后隐藏的规律，最终使数据的集成度更高，价值密度更大。</a:t>
            </a:r>
            <a:endParaRPr lang="en-US" altLang="zh-CN" sz="2000" dirty="0">
              <a:latin typeface="+mj-ea"/>
              <a:ea typeface="+mj-ea"/>
            </a:endParaRPr>
          </a:p>
          <a:p>
            <a:pPr>
              <a:lnSpc>
                <a:spcPct val="150000"/>
              </a:lnSpc>
            </a:pPr>
            <a:r>
              <a:rPr lang="zh-CN" altLang="en-US" sz="2000" dirty="0">
                <a:latin typeface="+mj-ea"/>
                <a:ea typeface="+mj-ea"/>
              </a:rPr>
              <a:t>数据科学研究对象</a:t>
            </a:r>
            <a:endParaRPr lang="en-US" altLang="zh-CN" sz="2000" dirty="0">
              <a:latin typeface="+mj-ea"/>
              <a:ea typeface="+mj-ea"/>
            </a:endParaRPr>
          </a:p>
          <a:p>
            <a:pPr lvl="1">
              <a:lnSpc>
                <a:spcPct val="150000"/>
              </a:lnSpc>
            </a:pPr>
            <a:r>
              <a:rPr lang="zh-CN" altLang="zh-CN" sz="2000" dirty="0">
                <a:latin typeface="+mj-ea"/>
                <a:ea typeface="+mj-ea"/>
              </a:rPr>
              <a:t>现实世界中来源不同</a:t>
            </a:r>
            <a:r>
              <a:rPr lang="zh-CN" altLang="en-US" sz="2000" dirty="0">
                <a:latin typeface="+mj-ea"/>
                <a:ea typeface="+mj-ea"/>
              </a:rPr>
              <a:t>、</a:t>
            </a:r>
            <a:r>
              <a:rPr lang="zh-CN" altLang="zh-CN" sz="2000" dirty="0">
                <a:latin typeface="+mj-ea"/>
                <a:ea typeface="+mj-ea"/>
              </a:rPr>
              <a:t>类型不同的数据</a:t>
            </a:r>
            <a:endParaRPr lang="en-US" altLang="zh-CN" sz="2000" dirty="0">
              <a:latin typeface="+mj-ea"/>
              <a:ea typeface="+mj-ea"/>
            </a:endParaRPr>
          </a:p>
          <a:p>
            <a:endParaRPr lang="zh-CN" altLang="en-US" dirty="0"/>
          </a:p>
        </p:txBody>
      </p:sp>
    </p:spTree>
    <p:extLst>
      <p:ext uri="{BB962C8B-B14F-4D97-AF65-F5344CB8AC3E}">
        <p14:creationId xmlns:p14="http://schemas.microsoft.com/office/powerpoint/2010/main" val="1405261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1680" y="-20538"/>
            <a:ext cx="7452320" cy="624466"/>
          </a:xfrm>
          <a:prstGeom prst="rect">
            <a:avLst/>
          </a:prstGeom>
          <a:noFill/>
          <a:effectLst/>
        </p:spPr>
        <p:txBody>
          <a:bodyPr wrap="square" rtlCol="0">
            <a:spAutoFit/>
          </a:bodyPr>
          <a:lstStyle/>
          <a:p>
            <a:pPr algn="ctr">
              <a:lnSpc>
                <a:spcPct val="150000"/>
              </a:lnSpc>
            </a:pPr>
            <a:r>
              <a:rPr lang="zh-CN" altLang="en-US" sz="2600" b="1" dirty="0">
                <a:latin typeface="微软雅黑 Light" panose="020B0502040204020203" pitchFamily="34" charset="-122"/>
                <a:ea typeface="微软雅黑 Light" panose="020B0502040204020203" pitchFamily="34" charset="-122"/>
              </a:rPr>
              <a:t>用数据的方法研究科学</a:t>
            </a:r>
          </a:p>
        </p:txBody>
      </p:sp>
      <p:sp>
        <p:nvSpPr>
          <p:cNvPr id="6" name="Rectangle 2"/>
          <p:cNvSpPr txBox="1">
            <a:spLocks noChangeArrowheads="1"/>
          </p:cNvSpPr>
          <p:nvPr/>
        </p:nvSpPr>
        <p:spPr>
          <a:xfrm>
            <a:off x="1187450" y="0"/>
            <a:ext cx="6984950" cy="843557"/>
          </a:xfrm>
          <a:prstGeom prst="rect">
            <a:avLst/>
          </a:prstGeom>
        </p:spPr>
        <p:txBody>
          <a:bodyPr vert="horz" lIns="91440" tIns="45720" rIns="91440" bIns="45720" rtlCol="0" anchor="t">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eaLnBrk="1" fontAlgn="auto" hangingPunct="1">
              <a:lnSpc>
                <a:spcPct val="150000"/>
              </a:lnSpc>
              <a:spcAft>
                <a:spcPts val="0"/>
              </a:spcAft>
              <a:buFontTx/>
              <a:defRPr/>
            </a:pPr>
            <a:endParaRPr lang="zh-CN" altLang="en-US" sz="3200" dirty="0">
              <a:latin typeface="+mn-ea"/>
              <a:ea typeface="+mn-ea"/>
            </a:endParaRPr>
          </a:p>
        </p:txBody>
      </p:sp>
      <p:pic>
        <p:nvPicPr>
          <p:cNvPr id="8" name="Picture 56"/>
          <p:cNvPicPr>
            <a:picLocks noChangeAspect="1"/>
          </p:cNvPicPr>
          <p:nvPr/>
        </p:nvPicPr>
        <p:blipFill>
          <a:blip r:embed="rId2"/>
          <a:stretch>
            <a:fillRect/>
          </a:stretch>
        </p:blipFill>
        <p:spPr>
          <a:xfrm>
            <a:off x="2214835" y="885628"/>
            <a:ext cx="1653769" cy="2419195"/>
          </a:xfrm>
          <a:prstGeom prst="rect">
            <a:avLst/>
          </a:prstGeom>
        </p:spPr>
      </p:pic>
      <p:pic>
        <p:nvPicPr>
          <p:cNvPr id="10" name="图片 21"/>
          <p:cNvPicPr>
            <a:picLocks noChangeAspect="1"/>
          </p:cNvPicPr>
          <p:nvPr/>
        </p:nvPicPr>
        <p:blipFill rotWithShape="1">
          <a:blip r:embed="rId3" cstate="email"/>
          <a:srcRect/>
          <a:stretch>
            <a:fillRect/>
          </a:stretch>
        </p:blipFill>
        <p:spPr>
          <a:xfrm>
            <a:off x="2376962" y="3478777"/>
            <a:ext cx="1329513" cy="7780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1" name="Table 52"/>
          <p:cNvGraphicFramePr>
            <a:graphicFrameLocks noGrp="1"/>
          </p:cNvGraphicFramePr>
          <p:nvPr/>
        </p:nvGraphicFramePr>
        <p:xfrm>
          <a:off x="3923928" y="1061323"/>
          <a:ext cx="4342139" cy="3017520"/>
        </p:xfrm>
        <a:graphic>
          <a:graphicData uri="http://schemas.openxmlformats.org/drawingml/2006/table">
            <a:tbl>
              <a:tblPr firstRow="1" bandRow="1">
                <a:tableStyleId>{93296810-A885-4BE3-A3E7-6D5BEEA58F35}</a:tableStyleId>
              </a:tblPr>
              <a:tblGrid>
                <a:gridCol w="943944">
                  <a:extLst>
                    <a:ext uri="{9D8B030D-6E8A-4147-A177-3AD203B41FA5}">
                      <a16:colId xmlns:a16="http://schemas.microsoft.com/office/drawing/2014/main" xmlns="" val="20000"/>
                    </a:ext>
                  </a:extLst>
                </a:gridCol>
                <a:gridCol w="1060122">
                  <a:extLst>
                    <a:ext uri="{9D8B030D-6E8A-4147-A177-3AD203B41FA5}">
                      <a16:colId xmlns:a16="http://schemas.microsoft.com/office/drawing/2014/main" xmlns="" val="20001"/>
                    </a:ext>
                  </a:extLst>
                </a:gridCol>
                <a:gridCol w="1002031">
                  <a:extLst>
                    <a:ext uri="{9D8B030D-6E8A-4147-A177-3AD203B41FA5}">
                      <a16:colId xmlns:a16="http://schemas.microsoft.com/office/drawing/2014/main" xmlns="" val="20002"/>
                    </a:ext>
                  </a:extLst>
                </a:gridCol>
                <a:gridCol w="1336042">
                  <a:extLst>
                    <a:ext uri="{9D8B030D-6E8A-4147-A177-3AD203B41FA5}">
                      <a16:colId xmlns:a16="http://schemas.microsoft.com/office/drawing/2014/main" xmlns="" val="20003"/>
                    </a:ext>
                  </a:extLst>
                </a:gridCol>
              </a:tblGrid>
              <a:tr h="279401">
                <a:tc>
                  <a:txBody>
                    <a:bodyPr/>
                    <a:lstStyle/>
                    <a:p>
                      <a:pPr algn="ctr"/>
                      <a:r>
                        <a:rPr lang="zh-CN" altLang="en-US" sz="1600" dirty="0">
                          <a:latin typeface="微软雅黑 Light" panose="020B0502040204020203" pitchFamily="34" charset="-122"/>
                          <a:ea typeface="微软雅黑 Light" panose="020B0502040204020203" pitchFamily="34" charset="-122"/>
                        </a:rPr>
                        <a:t>行星</a:t>
                      </a:r>
                    </a:p>
                  </a:txBody>
                  <a:tcPr anchor="ctr">
                    <a:solidFill>
                      <a:srgbClr val="3205AF"/>
                    </a:solidFill>
                  </a:tcPr>
                </a:tc>
                <a:tc>
                  <a:txBody>
                    <a:bodyPr/>
                    <a:lstStyle/>
                    <a:p>
                      <a:pPr algn="ctr"/>
                      <a:r>
                        <a:rPr lang="zh-CN" altLang="en-US" sz="1600" dirty="0">
                          <a:latin typeface="微软雅黑 Light" panose="020B0502040204020203" pitchFamily="34" charset="-122"/>
                          <a:ea typeface="微软雅黑 Light" panose="020B0502040204020203" pitchFamily="34" charset="-122"/>
                        </a:rPr>
                        <a:t>周期（年）</a:t>
                      </a:r>
                    </a:p>
                  </a:txBody>
                  <a:tcPr anchor="ctr">
                    <a:solidFill>
                      <a:srgbClr val="3205AF"/>
                    </a:solidFill>
                  </a:tcPr>
                </a:tc>
                <a:tc>
                  <a:txBody>
                    <a:bodyPr/>
                    <a:lstStyle/>
                    <a:p>
                      <a:pPr algn="ctr"/>
                      <a:r>
                        <a:rPr lang="zh-CN" altLang="en-US" sz="1600" dirty="0">
                          <a:latin typeface="微软雅黑 Light" panose="020B0502040204020203" pitchFamily="34" charset="-122"/>
                          <a:ea typeface="微软雅黑 Light" panose="020B0502040204020203" pitchFamily="34" charset="-122"/>
                        </a:rPr>
                        <a:t>平均距离</a:t>
                      </a:r>
                    </a:p>
                  </a:txBody>
                  <a:tcPr anchor="ctr">
                    <a:solidFill>
                      <a:srgbClr val="3205AF"/>
                    </a:solidFill>
                  </a:tcPr>
                </a:tc>
                <a:tc>
                  <a:txBody>
                    <a:bodyPr/>
                    <a:lstStyle/>
                    <a:p>
                      <a:pPr algn="ctr"/>
                      <a:r>
                        <a:rPr lang="zh-CN" altLang="en-US" sz="1600" dirty="0">
                          <a:latin typeface="微软雅黑 Light" panose="020B0502040204020203" pitchFamily="34" charset="-122"/>
                          <a:ea typeface="微软雅黑 Light" panose="020B0502040204020203" pitchFamily="34" charset="-122"/>
                        </a:rPr>
                        <a:t>周期</a:t>
                      </a:r>
                      <a:r>
                        <a:rPr lang="en-US" altLang="zh-CN" sz="1600" baseline="30000" dirty="0">
                          <a:latin typeface="微软雅黑 Light" panose="020B0502040204020203" pitchFamily="34" charset="-122"/>
                          <a:ea typeface="微软雅黑 Light" panose="020B0502040204020203" pitchFamily="34" charset="-122"/>
                        </a:rPr>
                        <a:t>2</a:t>
                      </a:r>
                      <a:r>
                        <a:rPr lang="en-US" altLang="zh-CN" sz="1600" baseline="0" dirty="0">
                          <a:latin typeface="微软雅黑 Light" panose="020B0502040204020203" pitchFamily="34" charset="-122"/>
                          <a:ea typeface="微软雅黑 Light" panose="020B0502040204020203" pitchFamily="34" charset="-122"/>
                        </a:rPr>
                        <a:t>/</a:t>
                      </a:r>
                      <a:r>
                        <a:rPr lang="zh-CN" altLang="en-US" sz="1600" baseline="0" dirty="0">
                          <a:latin typeface="微软雅黑 Light" panose="020B0502040204020203" pitchFamily="34" charset="-122"/>
                          <a:ea typeface="微软雅黑 Light" panose="020B0502040204020203" pitchFamily="34" charset="-122"/>
                        </a:rPr>
                        <a:t>距离</a:t>
                      </a:r>
                      <a:r>
                        <a:rPr lang="en-US" altLang="zh-CN" sz="1600" baseline="30000" dirty="0">
                          <a:latin typeface="微软雅黑 Light" panose="020B0502040204020203" pitchFamily="34" charset="-122"/>
                          <a:ea typeface="微软雅黑 Light" panose="020B0502040204020203" pitchFamily="34" charset="-122"/>
                        </a:rPr>
                        <a:t>3</a:t>
                      </a:r>
                      <a:endParaRPr lang="zh-CN" altLang="en-US" sz="1600" baseline="30000" dirty="0">
                        <a:latin typeface="微软雅黑 Light" panose="020B0502040204020203" pitchFamily="34" charset="-122"/>
                        <a:ea typeface="微软雅黑 Light" panose="020B0502040204020203" pitchFamily="34" charset="-122"/>
                      </a:endParaRPr>
                    </a:p>
                  </a:txBody>
                  <a:tcPr anchor="ctr">
                    <a:solidFill>
                      <a:srgbClr val="3205AF"/>
                    </a:solidFill>
                  </a:tcPr>
                </a:tc>
                <a:extLst>
                  <a:ext uri="{0D108BD9-81ED-4DB2-BD59-A6C34878D82A}">
                    <a16:rowId xmlns:a16="http://schemas.microsoft.com/office/drawing/2014/main" xmlns="" val="10000"/>
                  </a:ext>
                </a:extLst>
              </a:tr>
              <a:tr h="251624">
                <a:tc>
                  <a:txBody>
                    <a:bodyPr/>
                    <a:lstStyle/>
                    <a:p>
                      <a:pPr algn="ctr"/>
                      <a:r>
                        <a:rPr lang="zh-CN" altLang="en-US" sz="1600" dirty="0">
                          <a:latin typeface="微软雅黑 Light" panose="020B0502040204020203" pitchFamily="34" charset="-122"/>
                          <a:ea typeface="微软雅黑 Light" panose="020B0502040204020203" pitchFamily="34" charset="-122"/>
                        </a:rPr>
                        <a:t>水星</a:t>
                      </a: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0.241</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0.39</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0.98</a:t>
                      </a:r>
                      <a:endParaRPr lang="zh-CN" altLang="en-US" sz="1600" dirty="0">
                        <a:latin typeface="微软雅黑 Light" panose="020B0502040204020203" pitchFamily="34" charset="-122"/>
                        <a:ea typeface="微软雅黑 Light" panose="020B0502040204020203" pitchFamily="34" charset="-122"/>
                      </a:endParaRPr>
                    </a:p>
                  </a:txBody>
                  <a:tcPr anchor="ctr"/>
                </a:tc>
                <a:extLst>
                  <a:ext uri="{0D108BD9-81ED-4DB2-BD59-A6C34878D82A}">
                    <a16:rowId xmlns:a16="http://schemas.microsoft.com/office/drawing/2014/main" xmlns="" val="10001"/>
                  </a:ext>
                </a:extLst>
              </a:tr>
              <a:tr h="251624">
                <a:tc>
                  <a:txBody>
                    <a:bodyPr/>
                    <a:lstStyle/>
                    <a:p>
                      <a:pPr algn="ctr"/>
                      <a:r>
                        <a:rPr lang="zh-CN" altLang="en-US" sz="1600" dirty="0">
                          <a:latin typeface="微软雅黑 Light" panose="020B0502040204020203" pitchFamily="34" charset="-122"/>
                          <a:ea typeface="微软雅黑 Light" panose="020B0502040204020203" pitchFamily="34" charset="-122"/>
                        </a:rPr>
                        <a:t>金星</a:t>
                      </a: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0.615</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0.72</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1.01</a:t>
                      </a:r>
                      <a:endParaRPr lang="zh-CN" altLang="en-US" sz="1600" dirty="0">
                        <a:latin typeface="微软雅黑 Light" panose="020B0502040204020203" pitchFamily="34" charset="-122"/>
                        <a:ea typeface="微软雅黑 Light" panose="020B0502040204020203" pitchFamily="34" charset="-122"/>
                      </a:endParaRPr>
                    </a:p>
                  </a:txBody>
                  <a:tcPr anchor="ctr"/>
                </a:tc>
                <a:extLst>
                  <a:ext uri="{0D108BD9-81ED-4DB2-BD59-A6C34878D82A}">
                    <a16:rowId xmlns:a16="http://schemas.microsoft.com/office/drawing/2014/main" xmlns="" val="10002"/>
                  </a:ext>
                </a:extLst>
              </a:tr>
              <a:tr h="251624">
                <a:tc>
                  <a:txBody>
                    <a:bodyPr/>
                    <a:lstStyle/>
                    <a:p>
                      <a:pPr algn="ctr"/>
                      <a:r>
                        <a:rPr lang="zh-CN" altLang="en-US" sz="1600" dirty="0">
                          <a:latin typeface="微软雅黑 Light" panose="020B0502040204020203" pitchFamily="34" charset="-122"/>
                          <a:ea typeface="微软雅黑 Light" panose="020B0502040204020203" pitchFamily="34" charset="-122"/>
                        </a:rPr>
                        <a:t>地球</a:t>
                      </a: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1.00</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1.00</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1.00</a:t>
                      </a:r>
                      <a:endParaRPr lang="zh-CN" altLang="en-US" sz="1600" dirty="0">
                        <a:latin typeface="微软雅黑 Light" panose="020B0502040204020203" pitchFamily="34" charset="-122"/>
                        <a:ea typeface="微软雅黑 Light" panose="020B0502040204020203" pitchFamily="34" charset="-122"/>
                      </a:endParaRPr>
                    </a:p>
                  </a:txBody>
                  <a:tcPr anchor="ctr"/>
                </a:tc>
                <a:extLst>
                  <a:ext uri="{0D108BD9-81ED-4DB2-BD59-A6C34878D82A}">
                    <a16:rowId xmlns:a16="http://schemas.microsoft.com/office/drawing/2014/main" xmlns="" val="10003"/>
                  </a:ext>
                </a:extLst>
              </a:tr>
              <a:tr h="251624">
                <a:tc>
                  <a:txBody>
                    <a:bodyPr/>
                    <a:lstStyle/>
                    <a:p>
                      <a:pPr algn="ctr"/>
                      <a:r>
                        <a:rPr lang="zh-CN" altLang="en-US" sz="1600" dirty="0">
                          <a:latin typeface="微软雅黑 Light" panose="020B0502040204020203" pitchFamily="34" charset="-122"/>
                          <a:ea typeface="微软雅黑 Light" panose="020B0502040204020203" pitchFamily="34" charset="-122"/>
                        </a:rPr>
                        <a:t>火星</a:t>
                      </a: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1.88</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1.52</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1.01</a:t>
                      </a:r>
                      <a:endParaRPr lang="zh-CN" altLang="en-US" sz="1600" dirty="0">
                        <a:latin typeface="微软雅黑 Light" panose="020B0502040204020203" pitchFamily="34" charset="-122"/>
                        <a:ea typeface="微软雅黑 Light" panose="020B0502040204020203" pitchFamily="34" charset="-122"/>
                      </a:endParaRPr>
                    </a:p>
                  </a:txBody>
                  <a:tcPr anchor="ctr"/>
                </a:tc>
                <a:extLst>
                  <a:ext uri="{0D108BD9-81ED-4DB2-BD59-A6C34878D82A}">
                    <a16:rowId xmlns:a16="http://schemas.microsoft.com/office/drawing/2014/main" xmlns="" val="10004"/>
                  </a:ext>
                </a:extLst>
              </a:tr>
              <a:tr h="251624">
                <a:tc>
                  <a:txBody>
                    <a:bodyPr/>
                    <a:lstStyle/>
                    <a:p>
                      <a:pPr algn="ctr"/>
                      <a:r>
                        <a:rPr lang="zh-CN" altLang="en-US" sz="1600" dirty="0">
                          <a:latin typeface="微软雅黑 Light" panose="020B0502040204020203" pitchFamily="34" charset="-122"/>
                          <a:ea typeface="微软雅黑 Light" panose="020B0502040204020203" pitchFamily="34" charset="-122"/>
                        </a:rPr>
                        <a:t>木星</a:t>
                      </a: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11.8</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5.20</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0.99</a:t>
                      </a:r>
                      <a:endParaRPr lang="zh-CN" altLang="en-US" sz="1600" dirty="0">
                        <a:latin typeface="微软雅黑 Light" panose="020B0502040204020203" pitchFamily="34" charset="-122"/>
                        <a:ea typeface="微软雅黑 Light" panose="020B0502040204020203" pitchFamily="34" charset="-122"/>
                      </a:endParaRPr>
                    </a:p>
                  </a:txBody>
                  <a:tcPr anchor="ctr"/>
                </a:tc>
                <a:extLst>
                  <a:ext uri="{0D108BD9-81ED-4DB2-BD59-A6C34878D82A}">
                    <a16:rowId xmlns:a16="http://schemas.microsoft.com/office/drawing/2014/main" xmlns="" val="10005"/>
                  </a:ext>
                </a:extLst>
              </a:tr>
              <a:tr h="251624">
                <a:tc>
                  <a:txBody>
                    <a:bodyPr/>
                    <a:lstStyle/>
                    <a:p>
                      <a:pPr algn="ctr"/>
                      <a:r>
                        <a:rPr lang="zh-CN" altLang="en-US" sz="1600" dirty="0">
                          <a:latin typeface="微软雅黑 Light" panose="020B0502040204020203" pitchFamily="34" charset="-122"/>
                          <a:ea typeface="微软雅黑 Light" panose="020B0502040204020203" pitchFamily="34" charset="-122"/>
                        </a:rPr>
                        <a:t>土星</a:t>
                      </a: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29.5</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9.54</a:t>
                      </a: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1.00</a:t>
                      </a:r>
                      <a:endParaRPr lang="zh-CN" altLang="en-US" sz="1600" dirty="0">
                        <a:latin typeface="微软雅黑 Light" panose="020B0502040204020203" pitchFamily="34" charset="-122"/>
                        <a:ea typeface="微软雅黑 Light" panose="020B0502040204020203" pitchFamily="34" charset="-122"/>
                      </a:endParaRPr>
                    </a:p>
                  </a:txBody>
                  <a:tcPr anchor="ctr"/>
                </a:tc>
                <a:extLst>
                  <a:ext uri="{0D108BD9-81ED-4DB2-BD59-A6C34878D82A}">
                    <a16:rowId xmlns:a16="http://schemas.microsoft.com/office/drawing/2014/main" xmlns="" val="10006"/>
                  </a:ext>
                </a:extLst>
              </a:tr>
              <a:tr h="279401">
                <a:tc>
                  <a:txBody>
                    <a:bodyPr/>
                    <a:lstStyle/>
                    <a:p>
                      <a:pPr algn="ctr"/>
                      <a:r>
                        <a:rPr lang="zh-CN" altLang="en-US" sz="1600" dirty="0">
                          <a:latin typeface="微软雅黑 Light" panose="020B0502040204020203" pitchFamily="34" charset="-122"/>
                          <a:ea typeface="微软雅黑 Light" panose="020B0502040204020203" pitchFamily="34" charset="-122"/>
                        </a:rPr>
                        <a:t>天王星</a:t>
                      </a: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84.0</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19.18</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1.00</a:t>
                      </a:r>
                      <a:endParaRPr lang="zh-CN" altLang="en-US" sz="1600" dirty="0">
                        <a:latin typeface="微软雅黑 Light" panose="020B0502040204020203" pitchFamily="34" charset="-122"/>
                        <a:ea typeface="微软雅黑 Light" panose="020B0502040204020203" pitchFamily="34" charset="-122"/>
                      </a:endParaRPr>
                    </a:p>
                  </a:txBody>
                  <a:tcPr anchor="ctr"/>
                </a:tc>
                <a:extLst>
                  <a:ext uri="{0D108BD9-81ED-4DB2-BD59-A6C34878D82A}">
                    <a16:rowId xmlns:a16="http://schemas.microsoft.com/office/drawing/2014/main" xmlns="" val="10007"/>
                  </a:ext>
                </a:extLst>
              </a:tr>
              <a:tr h="279401">
                <a:tc>
                  <a:txBody>
                    <a:bodyPr/>
                    <a:lstStyle/>
                    <a:p>
                      <a:pPr algn="ctr"/>
                      <a:r>
                        <a:rPr lang="zh-CN" altLang="en-US" sz="1600" dirty="0">
                          <a:latin typeface="微软雅黑 Light" panose="020B0502040204020203" pitchFamily="34" charset="-122"/>
                          <a:ea typeface="微软雅黑 Light" panose="020B0502040204020203" pitchFamily="34" charset="-122"/>
                        </a:rPr>
                        <a:t>海王星</a:t>
                      </a: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165</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30.06</a:t>
                      </a:r>
                      <a:endParaRPr lang="zh-CN" altLang="en-US" sz="1600" dirty="0">
                        <a:latin typeface="微软雅黑 Light" panose="020B0502040204020203" pitchFamily="34" charset="-122"/>
                        <a:ea typeface="微软雅黑 Light" panose="020B0502040204020203" pitchFamily="34" charset="-122"/>
                      </a:endParaRPr>
                    </a:p>
                  </a:txBody>
                  <a:tcPr anchor="ctr"/>
                </a:tc>
                <a:tc>
                  <a:txBody>
                    <a:bodyPr/>
                    <a:lstStyle/>
                    <a:p>
                      <a:pPr algn="ctr"/>
                      <a:r>
                        <a:rPr lang="en-US" altLang="zh-CN" sz="1600" dirty="0">
                          <a:latin typeface="微软雅黑 Light" panose="020B0502040204020203" pitchFamily="34" charset="-122"/>
                          <a:ea typeface="微软雅黑 Light" panose="020B0502040204020203" pitchFamily="34" charset="-122"/>
                        </a:rPr>
                        <a:t>1.00</a:t>
                      </a:r>
                      <a:endParaRPr lang="zh-CN" altLang="en-US" sz="1600" dirty="0">
                        <a:latin typeface="微软雅黑 Light" panose="020B0502040204020203" pitchFamily="34" charset="-122"/>
                        <a:ea typeface="微软雅黑 Light" panose="020B0502040204020203" pitchFamily="34" charset="-122"/>
                      </a:endParaRPr>
                    </a:p>
                  </a:txBody>
                  <a:tcPr anchor="ctr"/>
                </a:tc>
                <a:extLst>
                  <a:ext uri="{0D108BD9-81ED-4DB2-BD59-A6C34878D82A}">
                    <a16:rowId xmlns:a16="http://schemas.microsoft.com/office/drawing/2014/main" xmlns="" val="10008"/>
                  </a:ext>
                </a:extLst>
              </a:tr>
            </a:tbl>
          </a:graphicData>
        </a:graphic>
      </p:graphicFrame>
      <p:sp>
        <p:nvSpPr>
          <p:cNvPr id="12" name="矩形 11"/>
          <p:cNvSpPr/>
          <p:nvPr/>
        </p:nvSpPr>
        <p:spPr>
          <a:xfrm>
            <a:off x="3851920" y="4227934"/>
            <a:ext cx="5084945" cy="707886"/>
          </a:xfrm>
          <a:prstGeom prst="rect">
            <a:avLst/>
          </a:prstGeom>
        </p:spPr>
        <p:txBody>
          <a:bodyPr wrap="square">
            <a:spAutoFit/>
          </a:bodyPr>
          <a:lstStyle/>
          <a:p>
            <a:r>
              <a:rPr lang="zh-CN" altLang="en-US" sz="2000" b="1" dirty="0">
                <a:latin typeface="黑体" panose="02010609060101010101" pitchFamily="49" charset="-122"/>
                <a:ea typeface="黑体" panose="02010609060101010101" pitchFamily="49" charset="-122"/>
              </a:rPr>
              <a:t>开普勒第三定律：</a:t>
            </a:r>
            <a:r>
              <a:rPr lang="zh-CN" altLang="en-US" sz="2000" dirty="0">
                <a:latin typeface="微软雅黑 Light" panose="020B0502040204020203" pitchFamily="34" charset="-122"/>
                <a:ea typeface="微软雅黑 Light" panose="020B0502040204020203" pitchFamily="34" charset="-122"/>
              </a:rPr>
              <a:t>行星绕太阳运行的周期的平方和行星离太阳的平均距离的立方成正比</a:t>
            </a:r>
            <a:endParaRPr lang="en-US" altLang="zh-CN" sz="2000" b="1" dirty="0">
              <a:latin typeface="微软雅黑 Light" panose="020B0502040204020203" pitchFamily="34" charset="-122"/>
              <a:ea typeface="微软雅黑 Light" panose="020B0502040204020203" pitchFamily="34" charset="-122"/>
            </a:endParaRPr>
          </a:p>
        </p:txBody>
      </p:sp>
      <p:sp>
        <p:nvSpPr>
          <p:cNvPr id="13" name="矩形 12"/>
          <p:cNvSpPr/>
          <p:nvPr/>
        </p:nvSpPr>
        <p:spPr>
          <a:xfrm>
            <a:off x="6876256" y="1059582"/>
            <a:ext cx="1440160" cy="30260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024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13"/>
                                        </p:tgtEl>
                                      </p:cBhvr>
                                    </p:animEffect>
                                    <p:set>
                                      <p:cBhvr>
                                        <p:cTn id="7" dur="1" fill="hold">
                                          <p:stCondLst>
                                            <p:cond delay="999"/>
                                          </p:stCondLst>
                                        </p:cTn>
                                        <p:tgtEl>
                                          <p:spTgt spid="1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63688" y="711663"/>
            <a:ext cx="7272808" cy="4308359"/>
          </a:xfrm>
          <a:prstGeom prst="rect">
            <a:avLst/>
          </a:prstGeom>
        </p:spPr>
        <p:txBody>
          <a:bodyPr wrap="square">
            <a:spAutoFit/>
          </a:bodyPr>
          <a:lstStyle/>
          <a:p>
            <a:pPr>
              <a:lnSpc>
                <a:spcPct val="200000"/>
              </a:lnSpc>
            </a:pPr>
            <a:r>
              <a:rPr lang="zh-CN" altLang="en-US" sz="2000" b="1" dirty="0">
                <a:latin typeface="微软雅黑" panose="020B0503020204020204" pitchFamily="34" charset="-122"/>
                <a:ea typeface="微软雅黑" panose="020B0503020204020204" pitchFamily="34" charset="-122"/>
              </a:rPr>
              <a:t>算法的研究被分散在两个基本不同的领域</a:t>
            </a:r>
            <a:endParaRPr lang="en-US" altLang="zh-CN" sz="2000" b="1"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计算数学：</a:t>
            </a:r>
            <a:r>
              <a:rPr lang="zh-CN" altLang="en-US" sz="2000" dirty="0">
                <a:latin typeface="微软雅黑" panose="020B0503020204020204" pitchFamily="34" charset="-122"/>
                <a:ea typeface="微软雅黑" panose="020B0503020204020204" pitchFamily="34" charset="-122"/>
              </a:rPr>
              <a:t>研究的算法主要针对函数等连续结构</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Wingdings" panose="05000000000000000000" pitchFamily="2" charset="2"/>
              <a:buChar char="Ø"/>
            </a:pPr>
            <a:r>
              <a:rPr lang="zh-CN" altLang="en-US" sz="2000" b="1" dirty="0">
                <a:latin typeface="微软雅黑" panose="020B0503020204020204" pitchFamily="34" charset="-122"/>
                <a:ea typeface="微软雅黑" panose="020B0503020204020204" pitchFamily="34" charset="-122"/>
              </a:rPr>
              <a:t>计算机科学：</a:t>
            </a:r>
            <a:r>
              <a:rPr lang="zh-CN" altLang="en-US" sz="2000" dirty="0">
                <a:latin typeface="微软雅黑" panose="020B0503020204020204" pitchFamily="34" charset="-122"/>
                <a:ea typeface="微软雅黑" panose="020B0503020204020204" pitchFamily="34" charset="-122"/>
              </a:rPr>
              <a:t>主要处理的是离散结构。</a:t>
            </a:r>
            <a:endParaRPr lang="en-US" altLang="zh-CN" sz="2000"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现实的数据介于两者之间：数据本身是离散的，而数据背后有一个连续的模型；</a:t>
            </a:r>
            <a:endParaRPr lang="en-US" altLang="zh-CN" sz="2000" b="1" dirty="0">
              <a:latin typeface="微软雅黑" panose="020B0503020204020204" pitchFamily="34" charset="-122"/>
              <a:ea typeface="微软雅黑" panose="020B0503020204020204" pitchFamily="34" charset="-122"/>
            </a:endParaRPr>
          </a:p>
          <a:p>
            <a:pPr marL="342900" indent="-342900">
              <a:lnSpc>
                <a:spcPct val="20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要发展大数据算法，必须把计算数学和计算机科学的算法有机结合</a:t>
            </a:r>
          </a:p>
        </p:txBody>
      </p:sp>
      <p:sp>
        <p:nvSpPr>
          <p:cNvPr id="5" name="Rectangle 2"/>
          <p:cNvSpPr txBox="1">
            <a:spLocks noChangeArrowheads="1"/>
          </p:cNvSpPr>
          <p:nvPr/>
        </p:nvSpPr>
        <p:spPr>
          <a:xfrm>
            <a:off x="1691680" y="0"/>
            <a:ext cx="7452320" cy="771549"/>
          </a:xfrm>
          <a:prstGeom prst="rect">
            <a:avLst/>
          </a:prstGeom>
        </p:spPr>
        <p:txBody>
          <a:bodyPr vert="horz" lIns="91440" tIns="45720" rIns="91440" bIns="45720" rtlCol="0" anchor="t">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zh-CN" altLang="en-US" sz="2600" b="1" dirty="0">
                <a:latin typeface="微软雅黑 Light" panose="020B0502040204020203" pitchFamily="34" charset="-122"/>
                <a:ea typeface="微软雅黑 Light" panose="020B0502040204020203" pitchFamily="34" charset="-122"/>
              </a:rPr>
              <a:t>用科学的方法研究数据</a:t>
            </a:r>
            <a:endParaRPr lang="en-US" altLang="zh-CN" sz="2600" b="1"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212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4"/>
          <p:cNvSpPr txBox="1">
            <a:spLocks/>
          </p:cNvSpPr>
          <p:nvPr/>
        </p:nvSpPr>
        <p:spPr>
          <a:xfrm>
            <a:off x="1979613" y="6564313"/>
            <a:ext cx="4464050" cy="293687"/>
          </a:xfrm>
          <a:prstGeom prst="rect">
            <a:avLst/>
          </a:prstGeom>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defRPr/>
            </a:pPr>
            <a:r>
              <a:rPr lang="zh-CN" altLang="en-US"/>
              <a:t>北京邮电大学 计算机学院  石川编</a:t>
            </a:r>
            <a:endParaRPr lang="en-US" altLang="zh-CN"/>
          </a:p>
        </p:txBody>
      </p:sp>
      <p:sp>
        <p:nvSpPr>
          <p:cNvPr id="3" name="内容占位符 5">
            <a:extLst>
              <a:ext uri="{FF2B5EF4-FFF2-40B4-BE49-F238E27FC236}">
                <a16:creationId xmlns:a16="http://schemas.microsoft.com/office/drawing/2014/main" xmlns="" id="{68440FBF-5B9C-4BCD-9AA4-7033B4ED852A}"/>
              </a:ext>
            </a:extLst>
          </p:cNvPr>
          <p:cNvSpPr txBox="1">
            <a:spLocks/>
          </p:cNvSpPr>
          <p:nvPr/>
        </p:nvSpPr>
        <p:spPr>
          <a:xfrm>
            <a:off x="1721186" y="51470"/>
            <a:ext cx="7315310" cy="1863662"/>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200000"/>
              </a:lnSpc>
              <a:spcBef>
                <a:spcPts val="0"/>
              </a:spcBef>
            </a:pPr>
            <a:r>
              <a:rPr lang="zh-CN" altLang="en-US" sz="2000" dirty="0">
                <a:latin typeface="微软雅黑" pitchFamily="34" charset="-122"/>
                <a:ea typeface="微软雅黑" pitchFamily="34" charset="-122"/>
              </a:rPr>
              <a:t>理论体系</a:t>
            </a:r>
            <a:endParaRPr lang="en-US" altLang="zh-CN" sz="2000" dirty="0">
              <a:latin typeface="微软雅黑" pitchFamily="34" charset="-122"/>
              <a:ea typeface="微软雅黑" pitchFamily="34" charset="-122"/>
            </a:endParaRPr>
          </a:p>
          <a:p>
            <a:pPr marL="0" lvl="1" indent="0">
              <a:lnSpc>
                <a:spcPct val="150000"/>
              </a:lnSpc>
              <a:buNone/>
            </a:pPr>
            <a:r>
              <a:rPr lang="en-US" altLang="zh-CN" dirty="0">
                <a:latin typeface="微软雅黑" pitchFamily="34" charset="-122"/>
                <a:ea typeface="微软雅黑" pitchFamily="34" charset="-122"/>
              </a:rPr>
              <a:t>    </a:t>
            </a:r>
            <a:r>
              <a:rPr lang="zh-CN" altLang="zh-CN" dirty="0">
                <a:latin typeface="微软雅黑" pitchFamily="34" charset="-122"/>
                <a:ea typeface="微软雅黑" pitchFamily="34" charset="-122"/>
              </a:rPr>
              <a:t>数据科学作为支撑大数据研究与应用的新兴交叉学科，理论基础来自多个不同的学科领域。</a:t>
            </a:r>
            <a:r>
              <a:rPr lang="en-US" altLang="zh-CN" dirty="0">
                <a:latin typeface="微软雅黑" pitchFamily="34" charset="-122"/>
                <a:ea typeface="微软雅黑" pitchFamily="34" charset="-122"/>
              </a:rPr>
              <a:t>2010</a:t>
            </a:r>
            <a:r>
              <a:rPr lang="zh-CN" altLang="zh-CN" dirty="0">
                <a:latin typeface="微软雅黑" pitchFamily="34" charset="-122"/>
                <a:ea typeface="微软雅黑" pitchFamily="34" charset="-122"/>
              </a:rPr>
              <a:t>年</a:t>
            </a:r>
            <a:r>
              <a:rPr lang="en-US" altLang="zh-CN" dirty="0">
                <a:latin typeface="微软雅黑" pitchFamily="34" charset="-122"/>
                <a:ea typeface="微软雅黑" pitchFamily="34" charset="-122"/>
              </a:rPr>
              <a:t>9</a:t>
            </a:r>
            <a:r>
              <a:rPr lang="zh-CN" altLang="zh-CN" dirty="0">
                <a:latin typeface="微软雅黑" pitchFamily="34" charset="-122"/>
                <a:ea typeface="微软雅黑" pitchFamily="34" charset="-122"/>
              </a:rPr>
              <a:t>月，美国数据科学家</a:t>
            </a:r>
            <a:r>
              <a:rPr lang="en-US" altLang="zh-CN" dirty="0">
                <a:latin typeface="微软雅黑" pitchFamily="34" charset="-122"/>
                <a:ea typeface="微软雅黑" pitchFamily="34" charset="-122"/>
              </a:rPr>
              <a:t>Drew Conway </a:t>
            </a:r>
            <a:r>
              <a:rPr lang="zh-CN" altLang="zh-CN" dirty="0">
                <a:latin typeface="微软雅黑" pitchFamily="34" charset="-122"/>
                <a:ea typeface="微软雅黑" pitchFamily="34" charset="-122"/>
              </a:rPr>
              <a:t>第一次使用韦恩图定义了数据科学的理论体系。</a:t>
            </a:r>
            <a:endParaRPr lang="zh-CN" altLang="en-US" dirty="0">
              <a:latin typeface="微软雅黑" pitchFamily="34" charset="-122"/>
              <a:ea typeface="微软雅黑" pitchFamily="34" charset="-122"/>
            </a:endParaRPr>
          </a:p>
        </p:txBody>
      </p:sp>
      <p:pic>
        <p:nvPicPr>
          <p:cNvPr id="4" name="Picture 2">
            <a:extLst>
              <a:ext uri="{FF2B5EF4-FFF2-40B4-BE49-F238E27FC236}">
                <a16:creationId xmlns:a16="http://schemas.microsoft.com/office/drawing/2014/main" xmlns="" id="{1A882164-4BF7-45FE-AB4B-74BDA1D9A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51920" y="2211710"/>
            <a:ext cx="2403904" cy="2403480"/>
          </a:xfrm>
          <a:prstGeom prst="rect">
            <a:avLst/>
          </a:prstGeom>
          <a:noFill/>
        </p:spPr>
      </p:pic>
      <p:sp>
        <p:nvSpPr>
          <p:cNvPr id="5" name="文本框 56">
            <a:extLst>
              <a:ext uri="{FF2B5EF4-FFF2-40B4-BE49-F238E27FC236}">
                <a16:creationId xmlns:a16="http://schemas.microsoft.com/office/drawing/2014/main" xmlns="" id="{7663B1A6-4137-4622-B779-1A83BE7DBA67}"/>
              </a:ext>
            </a:extLst>
          </p:cNvPr>
          <p:cNvSpPr txBox="1"/>
          <p:nvPr/>
        </p:nvSpPr>
        <p:spPr>
          <a:xfrm>
            <a:off x="2025166" y="6402647"/>
            <a:ext cx="4789981" cy="30425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just">
              <a:lnSpc>
                <a:spcPct val="120000"/>
              </a:lnSpc>
              <a:spcAft>
                <a:spcPts val="0"/>
              </a:spcAft>
            </a:pPr>
            <a:r>
              <a:rPr lang="zh-CN" altLang="en-US" sz="1800" b="0" kern="100" dirty="0">
                <a:effectLst/>
                <a:latin typeface="+mn-ea"/>
                <a:ea typeface="+mn-ea"/>
                <a:cs typeface="Times New Roman" panose="02020603050405020304" pitchFamily="18" charset="0"/>
              </a:rPr>
              <a:t>图</a:t>
            </a:r>
            <a:r>
              <a:rPr lang="en-US" altLang="zh-CN" sz="1800" b="0" kern="100" dirty="0">
                <a:effectLst/>
                <a:latin typeface="+mn-ea"/>
                <a:ea typeface="+mn-ea"/>
                <a:cs typeface="Times New Roman" panose="02020603050405020304" pitchFamily="18" charset="0"/>
              </a:rPr>
              <a:t>1-10 </a:t>
            </a:r>
            <a:r>
              <a:rPr lang="en-US" sz="1800" b="0" kern="100" dirty="0">
                <a:effectLst/>
                <a:latin typeface="+mn-ea"/>
                <a:ea typeface="+mn-ea"/>
                <a:cs typeface="Times New Roman" panose="02020603050405020304" pitchFamily="18" charset="0"/>
              </a:rPr>
              <a:t>Drew Conway</a:t>
            </a:r>
            <a:r>
              <a:rPr lang="zh-CN" sz="1800" b="0" kern="100" dirty="0">
                <a:effectLst/>
                <a:latin typeface="+mn-ea"/>
                <a:ea typeface="+mn-ea"/>
                <a:cs typeface="Times New Roman" panose="02020603050405020304" pitchFamily="18" charset="0"/>
              </a:rPr>
              <a:t>提出的数据科学韦恩图</a:t>
            </a:r>
            <a:endParaRPr lang="zh-CN" sz="1600" b="0" kern="100" dirty="0">
              <a:effectLst/>
              <a:latin typeface="+mn-ea"/>
              <a:ea typeface="+mn-ea"/>
              <a:cs typeface="Times New Roman" panose="02020603050405020304" pitchFamily="18" charset="0"/>
            </a:endParaRPr>
          </a:p>
        </p:txBody>
      </p:sp>
      <p:cxnSp>
        <p:nvCxnSpPr>
          <p:cNvPr id="6" name="连接符: 肘形 10">
            <a:extLst>
              <a:ext uri="{FF2B5EF4-FFF2-40B4-BE49-F238E27FC236}">
                <a16:creationId xmlns:a16="http://schemas.microsoft.com/office/drawing/2014/main" xmlns="" id="{EF3BAE37-6F5B-4368-8400-8820D5854B77}"/>
              </a:ext>
            </a:extLst>
          </p:cNvPr>
          <p:cNvCxnSpPr/>
          <p:nvPr/>
        </p:nvCxnSpPr>
        <p:spPr bwMode="auto">
          <a:xfrm rot="10800000">
            <a:off x="3707904" y="2604732"/>
            <a:ext cx="576064" cy="216024"/>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文本框 56">
            <a:extLst>
              <a:ext uri="{FF2B5EF4-FFF2-40B4-BE49-F238E27FC236}">
                <a16:creationId xmlns:a16="http://schemas.microsoft.com/office/drawing/2014/main" xmlns="" id="{C1544389-D73B-454A-8E45-487B8BC10517}"/>
              </a:ext>
            </a:extLst>
          </p:cNvPr>
          <p:cNvSpPr txBox="1"/>
          <p:nvPr/>
        </p:nvSpPr>
        <p:spPr>
          <a:xfrm>
            <a:off x="1868046" y="2296121"/>
            <a:ext cx="1839857" cy="1787797"/>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just">
              <a:lnSpc>
                <a:spcPct val="120000"/>
              </a:lnSpc>
              <a:spcAft>
                <a:spcPts val="0"/>
              </a:spcAft>
            </a:pPr>
            <a:r>
              <a:rPr lang="zh-CN" altLang="zh-CN" sz="1400" b="0" dirty="0">
                <a:latin typeface="+mj-ea"/>
                <a:ea typeface="+mj-ea"/>
              </a:rPr>
              <a:t>黑客技能（</a:t>
            </a:r>
            <a:r>
              <a:rPr lang="en-US" altLang="zh-CN" sz="1400" b="0" dirty="0">
                <a:latin typeface="+mj-ea"/>
                <a:ea typeface="+mj-ea"/>
              </a:rPr>
              <a:t>Hacking skill</a:t>
            </a:r>
            <a:r>
              <a:rPr lang="zh-CN" altLang="zh-CN" sz="1400" b="0" dirty="0">
                <a:latin typeface="+mj-ea"/>
                <a:ea typeface="+mj-ea"/>
              </a:rPr>
              <a:t>）指，在收集数据，清理数据，处理数据，分析数据等一系列流程中，需要用到的计算机科学，人工智能等方面的方法与技术。</a:t>
            </a:r>
            <a:endParaRPr lang="zh-CN" sz="1400" b="0" kern="100" dirty="0">
              <a:effectLst/>
              <a:latin typeface="+mj-ea"/>
              <a:ea typeface="+mj-ea"/>
              <a:cs typeface="Times New Roman" panose="02020603050405020304" pitchFamily="18" charset="0"/>
            </a:endParaRPr>
          </a:p>
        </p:txBody>
      </p:sp>
      <p:cxnSp>
        <p:nvCxnSpPr>
          <p:cNvPr id="8" name="连接符: 肘形 16">
            <a:extLst>
              <a:ext uri="{FF2B5EF4-FFF2-40B4-BE49-F238E27FC236}">
                <a16:creationId xmlns:a16="http://schemas.microsoft.com/office/drawing/2014/main" xmlns="" id="{D3419EF7-81D9-4EE9-99D7-45EC8FCBB727}"/>
              </a:ext>
            </a:extLst>
          </p:cNvPr>
          <p:cNvCxnSpPr/>
          <p:nvPr/>
        </p:nvCxnSpPr>
        <p:spPr bwMode="auto">
          <a:xfrm flipV="1">
            <a:off x="5751767" y="2712745"/>
            <a:ext cx="1080120" cy="216024"/>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文本框 56">
            <a:extLst>
              <a:ext uri="{FF2B5EF4-FFF2-40B4-BE49-F238E27FC236}">
                <a16:creationId xmlns:a16="http://schemas.microsoft.com/office/drawing/2014/main" xmlns="" id="{6F337A9A-6E59-4C96-A35F-8827C522ECD5}"/>
              </a:ext>
            </a:extLst>
          </p:cNvPr>
          <p:cNvSpPr txBox="1"/>
          <p:nvPr/>
        </p:nvSpPr>
        <p:spPr>
          <a:xfrm>
            <a:off x="6854160" y="1915132"/>
            <a:ext cx="2182336" cy="1292662"/>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just">
              <a:lnSpc>
                <a:spcPct val="120000"/>
              </a:lnSpc>
              <a:spcAft>
                <a:spcPts val="0"/>
              </a:spcAft>
            </a:pPr>
            <a:r>
              <a:rPr lang="zh-CN" altLang="en-US" sz="1400" b="0" dirty="0">
                <a:latin typeface="+mj-ea"/>
                <a:ea typeface="+mj-ea"/>
              </a:rPr>
              <a:t>数学和统计学知识（</a:t>
            </a:r>
            <a:r>
              <a:rPr lang="en-US" altLang="zh-CN" sz="1400" b="0" dirty="0">
                <a:latin typeface="+mj-ea"/>
                <a:ea typeface="+mj-ea"/>
              </a:rPr>
              <a:t>Math &amp; Statistics Knowledge</a:t>
            </a:r>
            <a:r>
              <a:rPr lang="zh-CN" altLang="en-US" sz="1400" b="0" dirty="0">
                <a:latin typeface="+mj-ea"/>
                <a:ea typeface="+mj-ea"/>
              </a:rPr>
              <a:t>）指，在对数据进行分析处理的过程中，需要用到的数学和统计学方法理论。</a:t>
            </a:r>
            <a:endParaRPr lang="zh-CN" sz="1400" b="0" kern="100" dirty="0">
              <a:effectLst/>
              <a:latin typeface="+mj-ea"/>
              <a:ea typeface="+mj-ea"/>
              <a:cs typeface="Times New Roman" panose="02020603050405020304" pitchFamily="18" charset="0"/>
            </a:endParaRPr>
          </a:p>
        </p:txBody>
      </p:sp>
      <p:sp>
        <p:nvSpPr>
          <p:cNvPr id="10" name="文本框 56">
            <a:extLst>
              <a:ext uri="{FF2B5EF4-FFF2-40B4-BE49-F238E27FC236}">
                <a16:creationId xmlns:a16="http://schemas.microsoft.com/office/drawing/2014/main" xmlns="" id="{7B8F9C22-2DF2-470E-BEB5-CAE6FDB79ABC}"/>
              </a:ext>
            </a:extLst>
          </p:cNvPr>
          <p:cNvSpPr txBox="1"/>
          <p:nvPr/>
        </p:nvSpPr>
        <p:spPr>
          <a:xfrm>
            <a:off x="6439609" y="3540836"/>
            <a:ext cx="2524879" cy="1551194"/>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just">
              <a:lnSpc>
                <a:spcPct val="120000"/>
              </a:lnSpc>
              <a:spcAft>
                <a:spcPts val="0"/>
              </a:spcAft>
            </a:pPr>
            <a:r>
              <a:rPr lang="zh-CN" altLang="en-US" sz="1400" b="0" dirty="0">
                <a:latin typeface="微软雅黑" pitchFamily="34" charset="-122"/>
                <a:ea typeface="微软雅黑" pitchFamily="34" charset="-122"/>
              </a:rPr>
              <a:t>实质性专业知识（</a:t>
            </a:r>
            <a:r>
              <a:rPr lang="en-US" altLang="zh-CN" sz="1400" b="0" dirty="0">
                <a:latin typeface="微软雅黑" pitchFamily="34" charset="-122"/>
                <a:ea typeface="微软雅黑" pitchFamily="34" charset="-122"/>
              </a:rPr>
              <a:t>Subs</a:t>
            </a:r>
            <a:r>
              <a:rPr lang="zh-CN" altLang="en-US" sz="1400" b="0" dirty="0">
                <a:latin typeface="微软雅黑" pitchFamily="34" charset="-122"/>
                <a:ea typeface="微软雅黑" pitchFamily="34" charset="-122"/>
              </a:rPr>
              <a:t> </a:t>
            </a:r>
            <a:r>
              <a:rPr lang="en-US" altLang="zh-CN" sz="1400" b="0" dirty="0" err="1">
                <a:latin typeface="微软雅黑" pitchFamily="34" charset="-122"/>
                <a:ea typeface="微软雅黑" pitchFamily="34" charset="-122"/>
              </a:rPr>
              <a:t>tantive</a:t>
            </a:r>
            <a:r>
              <a:rPr lang="en-US" altLang="zh-CN" sz="1400" b="0" dirty="0">
                <a:latin typeface="微软雅黑" pitchFamily="34" charset="-122"/>
                <a:ea typeface="微软雅黑" pitchFamily="34" charset="-122"/>
              </a:rPr>
              <a:t> Expertise</a:t>
            </a:r>
            <a:r>
              <a:rPr lang="zh-CN" altLang="en-US" sz="1400" b="0" dirty="0">
                <a:latin typeface="微软雅黑" pitchFamily="34" charset="-122"/>
                <a:ea typeface="微软雅黑" pitchFamily="34" charset="-122"/>
              </a:rPr>
              <a:t>）指，数据科学工作中涉及到的实质性领域知识；发现问题是一种重要的能力，而实质性专业知识的掌握对这种能力至关重要。</a:t>
            </a:r>
            <a:endParaRPr lang="zh-CN" sz="1400" b="0" kern="100" dirty="0">
              <a:effectLst/>
              <a:latin typeface="微软雅黑" pitchFamily="34" charset="-122"/>
              <a:ea typeface="微软雅黑" pitchFamily="34" charset="-122"/>
              <a:cs typeface="Times New Roman" panose="02020603050405020304" pitchFamily="18" charset="0"/>
            </a:endParaRPr>
          </a:p>
        </p:txBody>
      </p:sp>
      <p:cxnSp>
        <p:nvCxnSpPr>
          <p:cNvPr id="11" name="连接符: 肘形 19">
            <a:extLst>
              <a:ext uri="{FF2B5EF4-FFF2-40B4-BE49-F238E27FC236}">
                <a16:creationId xmlns:a16="http://schemas.microsoft.com/office/drawing/2014/main" xmlns="" id="{9E879AA5-9714-42B9-9DEE-87C38D455F7E}"/>
              </a:ext>
            </a:extLst>
          </p:cNvPr>
          <p:cNvCxnSpPr>
            <a:cxnSpLocks/>
          </p:cNvCxnSpPr>
          <p:nvPr/>
        </p:nvCxnSpPr>
        <p:spPr bwMode="auto">
          <a:xfrm>
            <a:off x="5305411" y="4108333"/>
            <a:ext cx="1066789" cy="296599"/>
          </a:xfrm>
          <a:prstGeom prst="bent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19753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1680" y="123478"/>
            <a:ext cx="7452320" cy="492443"/>
          </a:xfrm>
          <a:prstGeom prst="rect">
            <a:avLst/>
          </a:prstGeom>
          <a:noFill/>
        </p:spPr>
        <p:txBody>
          <a:bodyPr wrap="square" rtlCol="0">
            <a:spAutoFit/>
          </a:bodyPr>
          <a:lstStyle/>
          <a:p>
            <a:pPr algn="ctr"/>
            <a:r>
              <a:rPr lang="zh-CN" altLang="en-US" sz="2600" dirty="0">
                <a:latin typeface="+mj-ea"/>
                <a:ea typeface="+mj-ea"/>
              </a:rPr>
              <a:t>数据科学家</a:t>
            </a:r>
          </a:p>
        </p:txBody>
      </p:sp>
      <p:sp>
        <p:nvSpPr>
          <p:cNvPr id="3" name="内容占位符 5">
            <a:extLst>
              <a:ext uri="{FF2B5EF4-FFF2-40B4-BE49-F238E27FC236}">
                <a16:creationId xmlns:a16="http://schemas.microsoft.com/office/drawing/2014/main" xmlns="" id="{68440FBF-5B9C-4BCD-9AA4-7033B4ED852A}"/>
              </a:ext>
            </a:extLst>
          </p:cNvPr>
          <p:cNvSpPr txBox="1">
            <a:spLocks/>
          </p:cNvSpPr>
          <p:nvPr/>
        </p:nvSpPr>
        <p:spPr>
          <a:xfrm>
            <a:off x="1817948" y="885582"/>
            <a:ext cx="3690156" cy="4206448"/>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lgn="just">
              <a:lnSpc>
                <a:spcPct val="150000"/>
              </a:lnSpc>
            </a:pPr>
            <a:r>
              <a:rPr lang="en-US" altLang="zh-CN" sz="1800" dirty="0">
                <a:latin typeface="微软雅黑" pitchFamily="34" charset="-122"/>
                <a:ea typeface="微软雅黑" pitchFamily="34" charset="-122"/>
              </a:rPr>
              <a:t>2005</a:t>
            </a:r>
            <a:r>
              <a:rPr lang="zh-CN" altLang="en-US" sz="1800" dirty="0">
                <a:latin typeface="微软雅黑" pitchFamily="34" charset="-122"/>
                <a:ea typeface="微软雅黑" pitchFamily="34" charset="-122"/>
              </a:rPr>
              <a:t>年</a:t>
            </a:r>
            <a:r>
              <a:rPr lang="en-US" altLang="zh-CN" sz="1800" dirty="0">
                <a:latin typeface="微软雅黑" pitchFamily="34" charset="-122"/>
                <a:ea typeface="微软雅黑" pitchFamily="34" charset="-122"/>
              </a:rPr>
              <a:t>9</a:t>
            </a:r>
            <a:r>
              <a:rPr lang="zh-CN" altLang="en-US" sz="1800" dirty="0">
                <a:latin typeface="微软雅黑" pitchFamily="34" charset="-122"/>
                <a:ea typeface="微软雅黑" pitchFamily="34" charset="-122"/>
              </a:rPr>
              <a:t>月，美国国家科学委员会发布名为</a:t>
            </a:r>
            <a:r>
              <a:rPr lang="en-US" altLang="zh-CN" sz="1800" dirty="0">
                <a:latin typeface="微软雅黑" pitchFamily="34" charset="-122"/>
                <a:ea typeface="微软雅黑" pitchFamily="34" charset="-122"/>
              </a:rPr>
              <a:t>《Long-lived Digital Data Collections: Enabling Research and Education in the 21st Century》</a:t>
            </a:r>
            <a:r>
              <a:rPr lang="zh-CN" altLang="en-US" sz="1800" dirty="0">
                <a:latin typeface="微软雅黑" pitchFamily="34" charset="-122"/>
                <a:ea typeface="微软雅黑" pitchFamily="34" charset="-122"/>
              </a:rPr>
              <a:t>的报告，将数据科学家定义为</a:t>
            </a:r>
            <a:r>
              <a:rPr lang="zh-CN" altLang="en-US" sz="1800" b="1" dirty="0">
                <a:latin typeface="微软雅黑" pitchFamily="34" charset="-122"/>
                <a:ea typeface="微软雅黑" pitchFamily="34" charset="-122"/>
              </a:rPr>
              <a:t>计算机科学家</a:t>
            </a:r>
            <a:r>
              <a:rPr lang="zh-CN" altLang="en-US" sz="1800"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数据库和软件工程程序员</a:t>
            </a:r>
            <a:r>
              <a:rPr lang="zh-CN" altLang="en-US" sz="1800"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专业领域专家</a:t>
            </a:r>
            <a:r>
              <a:rPr lang="zh-CN" altLang="en-US" sz="1800"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专家评论员</a:t>
            </a:r>
            <a:r>
              <a:rPr lang="zh-CN" altLang="en-US" sz="1800" dirty="0">
                <a:latin typeface="微软雅黑" pitchFamily="34" charset="-122"/>
                <a:ea typeface="微软雅黑" pitchFamily="34" charset="-122"/>
              </a:rPr>
              <a:t>，</a:t>
            </a:r>
            <a:r>
              <a:rPr lang="zh-CN" altLang="en-US" sz="1800" b="1" dirty="0">
                <a:latin typeface="微软雅黑" pitchFamily="34" charset="-122"/>
                <a:ea typeface="微软雅黑" pitchFamily="34" charset="-122"/>
              </a:rPr>
              <a:t>图书管理员</a:t>
            </a:r>
            <a:r>
              <a:rPr lang="zh-CN" altLang="en-US" sz="1800" dirty="0">
                <a:latin typeface="微软雅黑" pitchFamily="34" charset="-122"/>
                <a:ea typeface="微软雅黑" pitchFamily="34" charset="-122"/>
              </a:rPr>
              <a:t>，以及其他人的组合。</a:t>
            </a:r>
            <a:endParaRPr lang="en-US" altLang="zh-CN" sz="1800" dirty="0">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xmlns="" id="{B467D629-B60A-4C4C-8395-EC0E87C15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984535"/>
            <a:ext cx="2232248" cy="3555313"/>
          </a:xfrm>
          <a:prstGeom prst="rect">
            <a:avLst/>
          </a:prstGeom>
        </p:spPr>
      </p:pic>
      <p:sp>
        <p:nvSpPr>
          <p:cNvPr id="6" name="矩形 5"/>
          <p:cNvSpPr/>
          <p:nvPr/>
        </p:nvSpPr>
        <p:spPr>
          <a:xfrm>
            <a:off x="5255568" y="4558172"/>
            <a:ext cx="3888432" cy="430887"/>
          </a:xfrm>
          <a:prstGeom prst="rect">
            <a:avLst/>
          </a:prstGeom>
        </p:spPr>
        <p:txBody>
          <a:bodyPr wrap="square">
            <a:spAutoFit/>
          </a:bodyPr>
          <a:lstStyle/>
          <a:p>
            <a:pPr algn="ctr"/>
            <a:r>
              <a:rPr lang="en-US" altLang="zh-CN" sz="1100" i="1" kern="100" dirty="0">
                <a:latin typeface="+mn-ea"/>
                <a:cs typeface="Times New Roman" panose="02020603050405020304" pitchFamily="18" charset="0"/>
              </a:rPr>
              <a:t>Long-lived Digital Data Collections: Enabling Research and Education in the 21st Century</a:t>
            </a:r>
            <a:endParaRPr lang="zh-CN" altLang="en-US" sz="1100" dirty="0"/>
          </a:p>
        </p:txBody>
      </p:sp>
    </p:spTree>
    <p:extLst>
      <p:ext uri="{BB962C8B-B14F-4D97-AF65-F5344CB8AC3E}">
        <p14:creationId xmlns:p14="http://schemas.microsoft.com/office/powerpoint/2010/main" val="2695951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a:extLst>
              <a:ext uri="{FF2B5EF4-FFF2-40B4-BE49-F238E27FC236}">
                <a16:creationId xmlns:a16="http://schemas.microsoft.com/office/drawing/2014/main" xmlns="" id="{68440FBF-5B9C-4BCD-9AA4-7033B4ED852A}"/>
              </a:ext>
            </a:extLst>
          </p:cNvPr>
          <p:cNvSpPr txBox="1">
            <a:spLocks/>
          </p:cNvSpPr>
          <p:nvPr/>
        </p:nvSpPr>
        <p:spPr>
          <a:xfrm>
            <a:off x="1835696" y="843558"/>
            <a:ext cx="4032448" cy="4155926"/>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lnSpc>
                <a:spcPct val="150000"/>
              </a:lnSpc>
            </a:pPr>
            <a:r>
              <a:rPr lang="en-US" altLang="zh-CN" sz="1800" dirty="0">
                <a:latin typeface="微软雅黑" pitchFamily="34" charset="-122"/>
                <a:ea typeface="微软雅黑" pitchFamily="34" charset="-122"/>
              </a:rPr>
              <a:t>2010</a:t>
            </a:r>
            <a:r>
              <a:rPr lang="zh-CN" altLang="en-US" sz="1800" dirty="0">
                <a:latin typeface="微软雅黑" pitchFamily="34" charset="-122"/>
                <a:ea typeface="微软雅黑" pitchFamily="34" charset="-122"/>
              </a:rPr>
              <a:t>年</a:t>
            </a:r>
            <a:r>
              <a:rPr lang="en-US" altLang="zh-CN" sz="1800" dirty="0">
                <a:latin typeface="微软雅黑" pitchFamily="34" charset="-122"/>
                <a:ea typeface="微软雅黑" pitchFamily="34" charset="-122"/>
              </a:rPr>
              <a:t>Drew Conway</a:t>
            </a:r>
            <a:r>
              <a:rPr lang="zh-CN" altLang="en-US" sz="1800" dirty="0">
                <a:latin typeface="微软雅黑" pitchFamily="34" charset="-122"/>
                <a:ea typeface="微软雅黑" pitchFamily="34" charset="-122"/>
              </a:rPr>
              <a:t>发布了数据科学韦恩图后，人们在此基础上把数据科学家定义为具有计算机科学技术，数学和统计学知识基础和实质性专业理论知识的人。</a:t>
            </a:r>
            <a:endParaRPr lang="en-US" altLang="zh-CN" sz="1800" dirty="0">
              <a:latin typeface="微软雅黑" pitchFamily="34" charset="-122"/>
              <a:ea typeface="微软雅黑" pitchFamily="34" charset="-122"/>
            </a:endParaRPr>
          </a:p>
          <a:p>
            <a:pPr lvl="1">
              <a:lnSpc>
                <a:spcPct val="150000"/>
              </a:lnSpc>
            </a:pPr>
            <a:r>
              <a:rPr lang="zh-CN" altLang="en-US" sz="1800" dirty="0">
                <a:latin typeface="微软雅黑" pitchFamily="34" charset="-122"/>
                <a:ea typeface="微软雅黑" pitchFamily="34" charset="-122"/>
              </a:rPr>
              <a:t>从数据科学家所做的工作方面考虑，我们可以把数据科学家定义为能够发现现实世界的问题，收集问题相关的数据，抽取数据中的信息，并解释数据背后的规律意义的人。</a:t>
            </a:r>
            <a:endParaRPr lang="en-US" altLang="zh-CN" sz="1800" dirty="0">
              <a:latin typeface="微软雅黑" pitchFamily="34" charset="-122"/>
              <a:ea typeface="微软雅黑" pitchFamily="34" charset="-122"/>
            </a:endParaRPr>
          </a:p>
        </p:txBody>
      </p:sp>
      <p:grpSp>
        <p:nvGrpSpPr>
          <p:cNvPr id="3" name="组合 2">
            <a:extLst>
              <a:ext uri="{FF2B5EF4-FFF2-40B4-BE49-F238E27FC236}">
                <a16:creationId xmlns:a16="http://schemas.microsoft.com/office/drawing/2014/main" xmlns="" id="{ABCCB989-E50A-43DC-93FF-DCD3A3D6DEAD}"/>
              </a:ext>
            </a:extLst>
          </p:cNvPr>
          <p:cNvGrpSpPr/>
          <p:nvPr/>
        </p:nvGrpSpPr>
        <p:grpSpPr>
          <a:xfrm>
            <a:off x="6228184" y="847884"/>
            <a:ext cx="2520280" cy="4011910"/>
            <a:chOff x="2740740" y="2100177"/>
            <a:chExt cx="3374738" cy="3751984"/>
          </a:xfrm>
        </p:grpSpPr>
        <p:pic>
          <p:nvPicPr>
            <p:cNvPr id="4" name="图片 3">
              <a:extLst>
                <a:ext uri="{FF2B5EF4-FFF2-40B4-BE49-F238E27FC236}">
                  <a16:creationId xmlns:a16="http://schemas.microsoft.com/office/drawing/2014/main" xmlns="" id="{257C54BE-96E2-418B-9B78-EC383611A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0740" y="2100177"/>
              <a:ext cx="3374738" cy="3258838"/>
            </a:xfrm>
            <a:prstGeom prst="rect">
              <a:avLst/>
            </a:prstGeom>
          </p:spPr>
        </p:pic>
        <p:sp>
          <p:nvSpPr>
            <p:cNvPr id="5" name="文本框 56">
              <a:extLst>
                <a:ext uri="{FF2B5EF4-FFF2-40B4-BE49-F238E27FC236}">
                  <a16:creationId xmlns:a16="http://schemas.microsoft.com/office/drawing/2014/main" xmlns="" id="{5C032333-535B-40DA-AAB6-063B48671D08}"/>
                </a:ext>
              </a:extLst>
            </p:cNvPr>
            <p:cNvSpPr txBox="1"/>
            <p:nvPr/>
          </p:nvSpPr>
          <p:spPr>
            <a:xfrm>
              <a:off x="3745671" y="5359015"/>
              <a:ext cx="1877840" cy="49314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just">
                <a:lnSpc>
                  <a:spcPct val="120000"/>
                </a:lnSpc>
                <a:spcAft>
                  <a:spcPts val="0"/>
                </a:spcAft>
              </a:pPr>
              <a:r>
                <a:rPr lang="zh-CN" altLang="en-US" sz="1800" b="0" kern="100" dirty="0">
                  <a:latin typeface="+mn-ea"/>
                  <a:ea typeface="+mn-ea"/>
                  <a:cs typeface="Times New Roman" panose="02020603050405020304" pitchFamily="18" charset="0"/>
                </a:rPr>
                <a:t>数据科学家</a:t>
              </a:r>
              <a:endParaRPr lang="zh-CN" sz="1600" b="0" kern="100" dirty="0">
                <a:effectLst/>
                <a:latin typeface="+mn-ea"/>
                <a:ea typeface="+mn-ea"/>
                <a:cs typeface="Times New Roman" panose="02020603050405020304" pitchFamily="18" charset="0"/>
              </a:endParaRPr>
            </a:p>
          </p:txBody>
        </p:sp>
      </p:grpSp>
      <p:sp>
        <p:nvSpPr>
          <p:cNvPr id="6" name="TextBox 5"/>
          <p:cNvSpPr txBox="1"/>
          <p:nvPr/>
        </p:nvSpPr>
        <p:spPr>
          <a:xfrm>
            <a:off x="1691680" y="123478"/>
            <a:ext cx="7452320" cy="492443"/>
          </a:xfrm>
          <a:prstGeom prst="rect">
            <a:avLst/>
          </a:prstGeom>
          <a:noFill/>
        </p:spPr>
        <p:txBody>
          <a:bodyPr wrap="square" rtlCol="0">
            <a:spAutoFit/>
          </a:bodyPr>
          <a:lstStyle/>
          <a:p>
            <a:pPr algn="ctr"/>
            <a:r>
              <a:rPr lang="zh-CN" altLang="en-US" sz="2600" dirty="0">
                <a:latin typeface="+mj-ea"/>
                <a:ea typeface="+mj-ea"/>
              </a:rPr>
              <a:t>数据科学家</a:t>
            </a:r>
          </a:p>
        </p:txBody>
      </p:sp>
    </p:spTree>
    <p:extLst>
      <p:ext uri="{BB962C8B-B14F-4D97-AF65-F5344CB8AC3E}">
        <p14:creationId xmlns:p14="http://schemas.microsoft.com/office/powerpoint/2010/main" val="2711752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5">
            <a:extLst>
              <a:ext uri="{FF2B5EF4-FFF2-40B4-BE49-F238E27FC236}">
                <a16:creationId xmlns:a16="http://schemas.microsoft.com/office/drawing/2014/main" xmlns="" id="{68440FBF-5B9C-4BCD-9AA4-7033B4ED852A}"/>
              </a:ext>
            </a:extLst>
          </p:cNvPr>
          <p:cNvSpPr txBox="1">
            <a:spLocks/>
          </p:cNvSpPr>
          <p:nvPr/>
        </p:nvSpPr>
        <p:spPr>
          <a:xfrm>
            <a:off x="1835696" y="852603"/>
            <a:ext cx="7128792" cy="1071075"/>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lvl="1" indent="0">
              <a:lnSpc>
                <a:spcPct val="150000"/>
              </a:lnSpc>
              <a:buNone/>
            </a:pPr>
            <a:r>
              <a:rPr lang="en-US" altLang="zh-CN" sz="1800" dirty="0">
                <a:latin typeface="+mj-ea"/>
                <a:ea typeface="+mj-ea"/>
              </a:rPr>
              <a:t>     2015</a:t>
            </a:r>
            <a:r>
              <a:rPr lang="zh-CN" altLang="en-US" sz="1800" dirty="0">
                <a:latin typeface="+mj-ea"/>
                <a:ea typeface="+mj-ea"/>
              </a:rPr>
              <a:t>年</a:t>
            </a:r>
            <a:r>
              <a:rPr lang="en-US" altLang="zh-CN" sz="1800" dirty="0">
                <a:latin typeface="+mj-ea"/>
                <a:ea typeface="+mj-ea"/>
              </a:rPr>
              <a:t>SAP</a:t>
            </a:r>
            <a:r>
              <a:rPr lang="zh-CN" altLang="en-US" sz="1800" dirty="0">
                <a:latin typeface="+mj-ea"/>
                <a:ea typeface="+mj-ea"/>
              </a:rPr>
              <a:t>公司的数据科学家</a:t>
            </a:r>
            <a:r>
              <a:rPr lang="en-US" altLang="zh-CN" sz="1800" dirty="0">
                <a:latin typeface="+mj-ea"/>
                <a:ea typeface="+mj-ea"/>
              </a:rPr>
              <a:t>Stephan </a:t>
            </a:r>
            <a:r>
              <a:rPr lang="en-US" altLang="zh-CN" sz="1800" dirty="0" err="1">
                <a:latin typeface="+mj-ea"/>
                <a:ea typeface="+mj-ea"/>
              </a:rPr>
              <a:t>Kolassa</a:t>
            </a:r>
            <a:r>
              <a:rPr lang="zh-CN" altLang="en-US" sz="1800" dirty="0">
                <a:latin typeface="+mj-ea"/>
                <a:ea typeface="+mj-ea"/>
              </a:rPr>
              <a:t>发布了一个数据科学家韦恩图，以此来说明数据科学家需要具备的技能。</a:t>
            </a:r>
            <a:endParaRPr lang="en-US" altLang="zh-CN" sz="1800" dirty="0">
              <a:latin typeface="+mj-ea"/>
              <a:ea typeface="+mj-ea"/>
            </a:endParaRPr>
          </a:p>
          <a:p>
            <a:pPr lvl="1">
              <a:lnSpc>
                <a:spcPct val="150000"/>
              </a:lnSpc>
            </a:pPr>
            <a:endParaRPr lang="en-US" altLang="zh-CN" sz="2800" dirty="0">
              <a:latin typeface="+mj-ea"/>
              <a:ea typeface="+mj-ea"/>
            </a:endParaRPr>
          </a:p>
        </p:txBody>
      </p:sp>
      <p:pic>
        <p:nvPicPr>
          <p:cNvPr id="3" name="图片 2">
            <a:extLst>
              <a:ext uri="{FF2B5EF4-FFF2-40B4-BE49-F238E27FC236}">
                <a16:creationId xmlns:a16="http://schemas.microsoft.com/office/drawing/2014/main" xmlns="" id="{99DDC6BC-8605-4BED-855A-CCB82171C4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3347864" y="1851670"/>
            <a:ext cx="4464496" cy="3291830"/>
          </a:xfrm>
          <a:prstGeom prst="rect">
            <a:avLst/>
          </a:prstGeom>
          <a:noFill/>
        </p:spPr>
      </p:pic>
      <p:sp>
        <p:nvSpPr>
          <p:cNvPr id="4" name="TextBox 3"/>
          <p:cNvSpPr txBox="1"/>
          <p:nvPr/>
        </p:nvSpPr>
        <p:spPr>
          <a:xfrm>
            <a:off x="1691680" y="123478"/>
            <a:ext cx="7452320" cy="492443"/>
          </a:xfrm>
          <a:prstGeom prst="rect">
            <a:avLst/>
          </a:prstGeom>
          <a:noFill/>
        </p:spPr>
        <p:txBody>
          <a:bodyPr wrap="square" rtlCol="0">
            <a:spAutoFit/>
          </a:bodyPr>
          <a:lstStyle/>
          <a:p>
            <a:pPr algn="ctr"/>
            <a:r>
              <a:rPr lang="zh-CN" altLang="en-US" sz="2600" dirty="0">
                <a:latin typeface="+mj-ea"/>
                <a:ea typeface="+mj-ea"/>
              </a:rPr>
              <a:t>数据科学家需要具备的技能</a:t>
            </a:r>
          </a:p>
        </p:txBody>
      </p:sp>
    </p:spTree>
    <p:extLst>
      <p:ext uri="{BB962C8B-B14F-4D97-AF65-F5344CB8AC3E}">
        <p14:creationId xmlns:p14="http://schemas.microsoft.com/office/powerpoint/2010/main" val="345894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3">
            <a:extLst>
              <a:ext uri="{FF2B5EF4-FFF2-40B4-BE49-F238E27FC236}">
                <a16:creationId xmlns:a16="http://schemas.microsoft.com/office/drawing/2014/main" xmlns="" id="{6825FAC2-9210-463C-9B80-30E798475448}"/>
              </a:ext>
            </a:extLst>
          </p:cNvPr>
          <p:cNvSpPr txBox="1">
            <a:spLocks/>
          </p:cNvSpPr>
          <p:nvPr/>
        </p:nvSpPr>
        <p:spPr>
          <a:xfrm>
            <a:off x="1691680" y="843558"/>
            <a:ext cx="7272808" cy="129614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r>
              <a:rPr lang="zh-CN" altLang="en-US" sz="1800" dirty="0">
                <a:latin typeface="+mj-ea"/>
                <a:ea typeface="+mj-ea"/>
              </a:rPr>
              <a:t>通用技能：数据分析、数学、统计学、人工智能、机器学习、深度学习、自然语言处理、工程管理、软件工程、计算机科学、沟通能力等</a:t>
            </a:r>
          </a:p>
          <a:p>
            <a:pPr lvl="1"/>
            <a:r>
              <a:rPr lang="zh-CN" altLang="en-US" sz="1800" dirty="0">
                <a:latin typeface="+mj-ea"/>
                <a:ea typeface="+mj-ea"/>
              </a:rPr>
              <a:t>技术技能：</a:t>
            </a:r>
            <a:r>
              <a:rPr lang="en-US" altLang="zh-CN" sz="1800" dirty="0">
                <a:latin typeface="+mj-ea"/>
                <a:ea typeface="+mj-ea"/>
              </a:rPr>
              <a:t>Python</a:t>
            </a:r>
            <a:r>
              <a:rPr lang="zh-CN" altLang="en-US" sz="1800" dirty="0">
                <a:latin typeface="+mj-ea"/>
                <a:ea typeface="+mj-ea"/>
              </a:rPr>
              <a:t>，</a:t>
            </a:r>
            <a:r>
              <a:rPr lang="en-US" altLang="zh-CN" sz="1800" dirty="0">
                <a:latin typeface="+mj-ea"/>
                <a:ea typeface="+mj-ea"/>
              </a:rPr>
              <a:t>R</a:t>
            </a:r>
            <a:r>
              <a:rPr lang="zh-CN" altLang="en-US" sz="1800" dirty="0">
                <a:latin typeface="+mj-ea"/>
                <a:ea typeface="+mj-ea"/>
              </a:rPr>
              <a:t>，</a:t>
            </a:r>
            <a:r>
              <a:rPr lang="en-US" altLang="zh-CN" sz="1800" dirty="0">
                <a:latin typeface="+mj-ea"/>
                <a:ea typeface="+mj-ea"/>
              </a:rPr>
              <a:t>SQL</a:t>
            </a:r>
            <a:r>
              <a:rPr lang="zh-CN" altLang="en-US" sz="1800" dirty="0">
                <a:latin typeface="+mj-ea"/>
                <a:ea typeface="+mj-ea"/>
              </a:rPr>
              <a:t>，</a:t>
            </a:r>
            <a:r>
              <a:rPr lang="en-US" altLang="zh-CN" sz="1800" dirty="0" err="1">
                <a:latin typeface="+mj-ea"/>
                <a:ea typeface="+mj-ea"/>
              </a:rPr>
              <a:t>Hadoop</a:t>
            </a:r>
            <a:r>
              <a:rPr lang="zh-CN" altLang="en-US" sz="1800" dirty="0">
                <a:latin typeface="+mj-ea"/>
                <a:ea typeface="+mj-ea"/>
              </a:rPr>
              <a:t>，</a:t>
            </a:r>
            <a:r>
              <a:rPr lang="en-US" altLang="zh-CN" sz="1800" dirty="0">
                <a:latin typeface="+mj-ea"/>
                <a:ea typeface="+mj-ea"/>
              </a:rPr>
              <a:t>Spark</a:t>
            </a:r>
            <a:r>
              <a:rPr lang="zh-CN" altLang="en-US" sz="1800" dirty="0">
                <a:latin typeface="+mj-ea"/>
                <a:ea typeface="+mj-ea"/>
              </a:rPr>
              <a:t>，</a:t>
            </a:r>
            <a:r>
              <a:rPr lang="en-US" altLang="zh-CN" sz="1800" dirty="0">
                <a:latin typeface="+mj-ea"/>
                <a:ea typeface="+mj-ea"/>
              </a:rPr>
              <a:t>Java</a:t>
            </a:r>
            <a:r>
              <a:rPr lang="zh-CN" altLang="en-US" sz="1800" dirty="0">
                <a:latin typeface="+mj-ea"/>
                <a:ea typeface="+mj-ea"/>
              </a:rPr>
              <a:t>，</a:t>
            </a:r>
            <a:r>
              <a:rPr lang="en-US" altLang="zh-CN" sz="1800" dirty="0">
                <a:latin typeface="+mj-ea"/>
                <a:ea typeface="+mj-ea"/>
              </a:rPr>
              <a:t>SAS</a:t>
            </a:r>
            <a:r>
              <a:rPr lang="zh-CN" altLang="en-US" sz="1800" dirty="0">
                <a:latin typeface="+mj-ea"/>
                <a:ea typeface="+mj-ea"/>
              </a:rPr>
              <a:t>，</a:t>
            </a:r>
            <a:r>
              <a:rPr lang="en-US" altLang="zh-CN" sz="1800" dirty="0">
                <a:latin typeface="+mj-ea"/>
                <a:ea typeface="+mj-ea"/>
              </a:rPr>
              <a:t>C++</a:t>
            </a:r>
            <a:r>
              <a:rPr lang="zh-CN" altLang="en-US" sz="1800" dirty="0">
                <a:latin typeface="+mj-ea"/>
                <a:ea typeface="+mj-ea"/>
              </a:rPr>
              <a:t>，</a:t>
            </a:r>
            <a:r>
              <a:rPr lang="en-US" altLang="zh-CN" sz="1800" dirty="0" err="1">
                <a:latin typeface="+mj-ea"/>
                <a:ea typeface="+mj-ea"/>
              </a:rPr>
              <a:t>TensorFlow</a:t>
            </a:r>
            <a:r>
              <a:rPr lang="zh-CN" altLang="en-US" sz="1800" dirty="0">
                <a:latin typeface="+mj-ea"/>
                <a:ea typeface="+mj-ea"/>
              </a:rPr>
              <a:t>等语言、库或是工具。</a:t>
            </a:r>
            <a:endParaRPr lang="en-US" altLang="zh-CN" sz="1800" dirty="0">
              <a:latin typeface="+mj-ea"/>
              <a:ea typeface="+mj-ea"/>
            </a:endParaRPr>
          </a:p>
        </p:txBody>
      </p:sp>
      <p:pic>
        <p:nvPicPr>
          <p:cNvPr id="3" name="图片 2">
            <a:extLst>
              <a:ext uri="{FF2B5EF4-FFF2-40B4-BE49-F238E27FC236}">
                <a16:creationId xmlns:a16="http://schemas.microsoft.com/office/drawing/2014/main" xmlns="" id="{FFF8E398-63B2-4CD3-A0B9-6CB171CF0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2211710"/>
            <a:ext cx="5725144" cy="2880531"/>
          </a:xfrm>
          <a:prstGeom prst="rect">
            <a:avLst/>
          </a:prstGeom>
        </p:spPr>
      </p:pic>
      <p:sp>
        <p:nvSpPr>
          <p:cNvPr id="4" name="TextBox 3"/>
          <p:cNvSpPr txBox="1"/>
          <p:nvPr/>
        </p:nvSpPr>
        <p:spPr>
          <a:xfrm>
            <a:off x="1691680" y="123478"/>
            <a:ext cx="7452320" cy="492443"/>
          </a:xfrm>
          <a:prstGeom prst="rect">
            <a:avLst/>
          </a:prstGeom>
          <a:noFill/>
        </p:spPr>
        <p:txBody>
          <a:bodyPr wrap="square" rtlCol="0">
            <a:spAutoFit/>
          </a:bodyPr>
          <a:lstStyle/>
          <a:p>
            <a:pPr algn="ctr"/>
            <a:r>
              <a:rPr lang="zh-CN" altLang="en-US" sz="2600" dirty="0">
                <a:latin typeface="+mj-ea"/>
                <a:ea typeface="+mj-ea"/>
              </a:rPr>
              <a:t>数据科学家需要具备的技能</a:t>
            </a:r>
          </a:p>
        </p:txBody>
      </p:sp>
    </p:spTree>
    <p:extLst>
      <p:ext uri="{BB962C8B-B14F-4D97-AF65-F5344CB8AC3E}">
        <p14:creationId xmlns:p14="http://schemas.microsoft.com/office/powerpoint/2010/main" val="2677326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矩形 1"/>
          <p:cNvSpPr/>
          <p:nvPr/>
        </p:nvSpPr>
        <p:spPr>
          <a:xfrm>
            <a:off x="0" y="843558"/>
            <a:ext cx="9144000" cy="2546851"/>
          </a:xfrm>
          <a:prstGeom prst="rect">
            <a:avLst/>
          </a:prstGeom>
        </p:spPr>
        <p:txBody>
          <a:bodyPr wrap="square" lIns="68580" tIns="34290" rIns="68580" bIns="34290">
            <a:spAutoFit/>
          </a:bodyPr>
          <a:lstStyle/>
          <a:p>
            <a:pPr algn="ctr">
              <a:lnSpc>
                <a:spcPct val="250000"/>
              </a:lnSpc>
            </a:pPr>
            <a:r>
              <a:rPr lang="zh-CN" altLang="en-US" sz="3200" b="1" dirty="0">
                <a:latin typeface="微软雅黑 Light" panose="020B0502040204020203" pitchFamily="34" charset="-122"/>
                <a:ea typeface="微软雅黑 Light" panose="020B0502040204020203" pitchFamily="34" charset="-122"/>
              </a:rPr>
              <a:t>第 </a:t>
            </a:r>
            <a:r>
              <a:rPr lang="en-US" altLang="zh-CN" sz="3200" b="1" dirty="0">
                <a:latin typeface="微软雅黑 Light" panose="020B0502040204020203" pitchFamily="34" charset="-122"/>
                <a:ea typeface="微软雅黑 Light" panose="020B0502040204020203" pitchFamily="34" charset="-122"/>
              </a:rPr>
              <a:t>1 </a:t>
            </a:r>
            <a:r>
              <a:rPr lang="zh-CN" altLang="en-US" sz="3200" b="1" dirty="0">
                <a:latin typeface="微软雅黑 Light" panose="020B0502040204020203" pitchFamily="34" charset="-122"/>
                <a:ea typeface="微软雅黑 Light" panose="020B0502040204020203" pitchFamily="34" charset="-122"/>
              </a:rPr>
              <a:t>讲</a:t>
            </a:r>
            <a:endParaRPr lang="en-US" altLang="zh-CN" sz="3200" b="1" dirty="0">
              <a:latin typeface="微软雅黑 Light" panose="020B0502040204020203" pitchFamily="34" charset="-122"/>
              <a:ea typeface="微软雅黑 Light" panose="020B0502040204020203" pitchFamily="34" charset="-122"/>
            </a:endParaRPr>
          </a:p>
          <a:p>
            <a:pPr algn="ctr">
              <a:lnSpc>
                <a:spcPct val="150000"/>
              </a:lnSpc>
            </a:pPr>
            <a:r>
              <a:rPr lang="zh-CN" altLang="en-US" sz="5400" b="1" dirty="0">
                <a:latin typeface="微软雅黑 Light" panose="020B0502040204020203" pitchFamily="34" charset="-122"/>
                <a:ea typeface="微软雅黑 Light" panose="020B0502040204020203" pitchFamily="34" charset="-122"/>
              </a:rPr>
              <a:t>概  述</a:t>
            </a:r>
          </a:p>
        </p:txBody>
      </p:sp>
    </p:spTree>
    <p:extLst>
      <p:ext uri="{BB962C8B-B14F-4D97-AF65-F5344CB8AC3E}">
        <p14:creationId xmlns:p14="http://schemas.microsoft.com/office/powerpoint/2010/main" val="123850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1680" y="49557"/>
            <a:ext cx="7452320" cy="646331"/>
          </a:xfrm>
          <a:prstGeom prst="rect">
            <a:avLst/>
          </a:prstGeom>
        </p:spPr>
        <p:txBody>
          <a:bodyPr wrap="square">
            <a:spAutoFit/>
          </a:bodyPr>
          <a:lstStyle/>
          <a:p>
            <a:pPr algn="ctr">
              <a:lnSpc>
                <a:spcPct val="150000"/>
              </a:lnSpc>
            </a:pPr>
            <a:r>
              <a:rPr lang="zh-CN" altLang="en-US" sz="2400" b="1" dirty="0">
                <a:latin typeface="微软雅黑 Light" panose="020B0502040204020203" pitchFamily="34" charset="-122"/>
                <a:ea typeface="微软雅黑 Light" panose="020B0502040204020203" pitchFamily="34" charset="-122"/>
              </a:rPr>
              <a:t>数据科学家（工程师）的常用工具</a:t>
            </a:r>
            <a:endParaRPr lang="en-US" altLang="zh-CN" sz="2400" b="1" dirty="0">
              <a:latin typeface="微软雅黑 Light" panose="020B0502040204020203" pitchFamily="34" charset="-122"/>
              <a:ea typeface="微软雅黑 Light" panose="020B0502040204020203" pitchFamily="34" charset="-122"/>
            </a:endParaRPr>
          </a:p>
        </p:txBody>
      </p:sp>
      <p:sp>
        <p:nvSpPr>
          <p:cNvPr id="4" name="内容占位符 2"/>
          <p:cNvSpPr txBox="1">
            <a:spLocks/>
          </p:cNvSpPr>
          <p:nvPr/>
        </p:nvSpPr>
        <p:spPr>
          <a:xfrm>
            <a:off x="1835696" y="987574"/>
            <a:ext cx="7200800" cy="381642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lnSpc>
                <a:spcPct val="150000"/>
              </a:lnSpc>
              <a:buFont typeface="Wingdings" panose="05000000000000000000" pitchFamily="2" charset="2"/>
              <a:buChar char="Ø"/>
            </a:pPr>
            <a:r>
              <a:rPr lang="en-US" altLang="zh-CN" sz="2000" dirty="0">
                <a:latin typeface="微软雅黑" pitchFamily="34" charset="-122"/>
                <a:ea typeface="微软雅黑" pitchFamily="34" charset="-122"/>
              </a:rPr>
              <a:t>R</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Python</a:t>
            </a:r>
            <a:r>
              <a:rPr lang="zh-CN" altLang="en-US"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Clojure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Haskell</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Scala</a:t>
            </a:r>
            <a:r>
              <a:rPr lang="zh-CN" altLang="en-US" sz="2000" dirty="0">
                <a:latin typeface="微软雅黑" pitchFamily="34" charset="-122"/>
                <a:ea typeface="微软雅黑" pitchFamily="34" charset="-122"/>
              </a:rPr>
              <a:t>等数据科学语言</a:t>
            </a:r>
            <a:r>
              <a:rPr lang="zh-CN" altLang="en-US" sz="2000" dirty="0" smtClean="0">
                <a:latin typeface="微软雅黑" pitchFamily="34" charset="-122"/>
                <a:ea typeface="微软雅黑" pitchFamily="34" charset="-122"/>
              </a:rPr>
              <a:t>工具</a:t>
            </a:r>
            <a:endParaRPr lang="zh-CN" altLang="en-US" sz="2000" dirty="0">
              <a:latin typeface="微软雅黑" pitchFamily="34" charset="-122"/>
              <a:ea typeface="微软雅黑" pitchFamily="34" charset="-122"/>
            </a:endParaRPr>
          </a:p>
          <a:p>
            <a:pPr lvl="1">
              <a:lnSpc>
                <a:spcPct val="150000"/>
              </a:lnSpc>
              <a:buFont typeface="Wingdings" panose="05000000000000000000" pitchFamily="2" charset="2"/>
              <a:buChar char="Ø"/>
            </a:pPr>
            <a:r>
              <a:rPr lang="en-US" altLang="zh-CN" sz="2000" dirty="0">
                <a:latin typeface="微软雅黑" pitchFamily="34" charset="-122"/>
                <a:ea typeface="微软雅黑" pitchFamily="34" charset="-122"/>
              </a:rPr>
              <a:t>NoSQL</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MongoDB</a:t>
            </a:r>
            <a:r>
              <a:rPr lang="zh-CN" altLang="en-US"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Couchbase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Cassandra</a:t>
            </a:r>
            <a:r>
              <a:rPr lang="zh-CN" altLang="en-US" sz="2000" dirty="0">
                <a:latin typeface="微软雅黑" pitchFamily="34" charset="-122"/>
                <a:ea typeface="微软雅黑" pitchFamily="34" charset="-122"/>
              </a:rPr>
              <a:t>等</a:t>
            </a:r>
            <a:r>
              <a:rPr lang="en-US" altLang="zh-CN" sz="2000" dirty="0">
                <a:latin typeface="微软雅黑" pitchFamily="34" charset="-122"/>
                <a:ea typeface="微软雅黑" pitchFamily="34" charset="-122"/>
              </a:rPr>
              <a:t>NoSQL</a:t>
            </a:r>
            <a:r>
              <a:rPr lang="zh-CN" altLang="en-US" sz="2000" dirty="0">
                <a:latin typeface="微软雅黑" pitchFamily="34" charset="-122"/>
                <a:ea typeface="微软雅黑" pitchFamily="34" charset="-122"/>
              </a:rPr>
              <a:t>工具</a:t>
            </a:r>
          </a:p>
          <a:p>
            <a:pPr lvl="1">
              <a:lnSpc>
                <a:spcPct val="150000"/>
              </a:lnSpc>
              <a:buFont typeface="Wingdings" panose="05000000000000000000" pitchFamily="2" charset="2"/>
              <a:buChar char="Ø"/>
            </a:pPr>
            <a:r>
              <a:rPr lang="en-US" altLang="zh-CN" sz="2000" dirty="0">
                <a:latin typeface="微软雅黑" pitchFamily="34" charset="-122"/>
                <a:ea typeface="微软雅黑" pitchFamily="34" charset="-122"/>
              </a:rPr>
              <a:t>SQL</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RDMS</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DW</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OLAP</a:t>
            </a:r>
            <a:r>
              <a:rPr lang="zh-CN" altLang="en-US" sz="2000" dirty="0">
                <a:latin typeface="微软雅黑" pitchFamily="34" charset="-122"/>
                <a:ea typeface="微软雅黑" pitchFamily="34" charset="-122"/>
              </a:rPr>
              <a:t>等传统数据库和数据仓库工具；</a:t>
            </a:r>
          </a:p>
          <a:p>
            <a:pPr lvl="1">
              <a:lnSpc>
                <a:spcPct val="150000"/>
              </a:lnSpc>
              <a:buFont typeface="Wingdings" panose="05000000000000000000" pitchFamily="2" charset="2"/>
              <a:buChar char="Ø"/>
            </a:pPr>
            <a:r>
              <a:rPr lang="en-US" altLang="zh-CN" sz="2000" dirty="0" err="1">
                <a:latin typeface="微软雅黑" pitchFamily="34" charset="-122"/>
                <a:ea typeface="微软雅黑" pitchFamily="34" charset="-122"/>
              </a:rPr>
              <a:t>HadoopHDFS&amp;MapReduce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Spark</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Storm</a:t>
            </a:r>
            <a:r>
              <a:rPr lang="zh-CN" altLang="en-US" sz="2000" dirty="0">
                <a:latin typeface="微软雅黑" pitchFamily="34" charset="-122"/>
                <a:ea typeface="微软雅黑" pitchFamily="34" charset="-122"/>
              </a:rPr>
              <a:t>等支持大数据计算的工具；</a:t>
            </a:r>
          </a:p>
          <a:p>
            <a:pPr lvl="1">
              <a:lnSpc>
                <a:spcPct val="150000"/>
              </a:lnSpc>
              <a:buFont typeface="Wingdings" panose="05000000000000000000" pitchFamily="2" charset="2"/>
              <a:buChar char="Ø"/>
            </a:pPr>
            <a:r>
              <a:rPr lang="en-US" altLang="zh-CN" sz="2000" dirty="0" err="1">
                <a:latin typeface="微软雅黑" pitchFamily="34" charset="-122"/>
                <a:ea typeface="微软雅黑" pitchFamily="34" charset="-122"/>
              </a:rPr>
              <a:t>HBase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Pig</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Hive</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Impala</a:t>
            </a:r>
            <a:r>
              <a:rPr lang="zh-CN" altLang="en-US"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Cascalog</a:t>
            </a:r>
            <a:r>
              <a:rPr lang="zh-CN" altLang="en-US" sz="2000" dirty="0">
                <a:latin typeface="微软雅黑" pitchFamily="34" charset="-122"/>
                <a:ea typeface="微软雅黑" pitchFamily="34" charset="-122"/>
              </a:rPr>
              <a:t>等支持大数据管理、存储和查询的工具。</a:t>
            </a:r>
            <a:endParaRPr lang="zh-CN" altLang="en-US" sz="2000" b="0" dirty="0">
              <a:latin typeface="微软雅黑" pitchFamily="34" charset="-122"/>
              <a:ea typeface="微软雅黑" pitchFamily="34" charset="-122"/>
            </a:endParaRPr>
          </a:p>
        </p:txBody>
      </p:sp>
    </p:spTree>
    <p:extLst>
      <p:ext uri="{BB962C8B-B14F-4D97-AF65-F5344CB8AC3E}">
        <p14:creationId xmlns:p14="http://schemas.microsoft.com/office/powerpoint/2010/main" val="2184849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1680" y="49557"/>
            <a:ext cx="7452320" cy="646331"/>
          </a:xfrm>
          <a:prstGeom prst="rect">
            <a:avLst/>
          </a:prstGeom>
        </p:spPr>
        <p:txBody>
          <a:bodyPr wrap="square">
            <a:spAutoFit/>
          </a:bodyPr>
          <a:lstStyle/>
          <a:p>
            <a:pPr algn="ctr">
              <a:lnSpc>
                <a:spcPct val="150000"/>
              </a:lnSpc>
            </a:pPr>
            <a:r>
              <a:rPr lang="zh-CN" altLang="en-US" sz="2400" b="1" dirty="0">
                <a:latin typeface="微软雅黑 Light" panose="020B0502040204020203" pitchFamily="34" charset="-122"/>
                <a:ea typeface="微软雅黑 Light" panose="020B0502040204020203" pitchFamily="34" charset="-122"/>
              </a:rPr>
              <a:t>数据科学家（工程师）的常用工具（续）</a:t>
            </a:r>
            <a:endParaRPr lang="en-US" altLang="zh-CN" sz="2400" b="1" dirty="0">
              <a:latin typeface="微软雅黑 Light" panose="020B0502040204020203" pitchFamily="34" charset="-122"/>
              <a:ea typeface="微软雅黑 Light" panose="020B0502040204020203" pitchFamily="34" charset="-122"/>
            </a:endParaRPr>
          </a:p>
        </p:txBody>
      </p:sp>
      <p:sp>
        <p:nvSpPr>
          <p:cNvPr id="3" name="内容占位符 2"/>
          <p:cNvSpPr txBox="1">
            <a:spLocks/>
          </p:cNvSpPr>
          <p:nvPr/>
        </p:nvSpPr>
        <p:spPr>
          <a:xfrm>
            <a:off x="2051720" y="979264"/>
            <a:ext cx="6840760" cy="3536702"/>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lvl="1">
              <a:lnSpc>
                <a:spcPct val="150000"/>
              </a:lnSpc>
              <a:buFont typeface="Wingdings" panose="05000000000000000000" pitchFamily="2" charset="2"/>
              <a:buChar char="Ø"/>
            </a:pPr>
            <a:r>
              <a:rPr lang="en-US" altLang="zh-CN" sz="2000" b="1" dirty="0" err="1">
                <a:latin typeface="微软雅黑 Light" panose="020B0502040204020203" pitchFamily="34" charset="-122"/>
                <a:ea typeface="微软雅黑 Light" panose="020B0502040204020203" pitchFamily="34" charset="-122"/>
              </a:rPr>
              <a:t>Webscraper</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a:latin typeface="微软雅黑 Light" panose="020B0502040204020203" pitchFamily="34" charset="-122"/>
                <a:ea typeface="微软雅黑 Light" panose="020B0502040204020203" pitchFamily="34" charset="-122"/>
              </a:rPr>
              <a:t>Flume Avro</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err="1">
                <a:latin typeface="微软雅黑 Light" panose="020B0502040204020203" pitchFamily="34" charset="-122"/>
                <a:ea typeface="微软雅黑 Light" panose="020B0502040204020203" pitchFamily="34" charset="-122"/>
              </a:rPr>
              <a:t>Sqoop</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a:latin typeface="微软雅黑 Light" panose="020B0502040204020203" pitchFamily="34" charset="-122"/>
                <a:ea typeface="微软雅黑 Light" panose="020B0502040204020203" pitchFamily="34" charset="-122"/>
              </a:rPr>
              <a:t>Hume</a:t>
            </a:r>
            <a:r>
              <a:rPr lang="zh-CN" altLang="en-US" sz="2000" b="1" dirty="0">
                <a:latin typeface="微软雅黑 Light" panose="020B0502040204020203" pitchFamily="34" charset="-122"/>
                <a:ea typeface="微软雅黑 Light" panose="020B0502040204020203" pitchFamily="34" charset="-122"/>
              </a:rPr>
              <a:t>等支持数据采集、聚合或传递的工具</a:t>
            </a:r>
          </a:p>
          <a:p>
            <a:pPr lvl="1">
              <a:lnSpc>
                <a:spcPct val="150000"/>
              </a:lnSpc>
              <a:buFont typeface="Wingdings" panose="05000000000000000000" pitchFamily="2" charset="2"/>
              <a:buChar char="Ø"/>
            </a:pPr>
            <a:r>
              <a:rPr lang="en-US" altLang="zh-CN" sz="2000" b="1" dirty="0">
                <a:latin typeface="微软雅黑 Light" panose="020B0502040204020203" pitchFamily="34" charset="-122"/>
                <a:ea typeface="微软雅黑 Light" panose="020B0502040204020203" pitchFamily="34" charset="-122"/>
              </a:rPr>
              <a:t>Weka</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err="1">
                <a:latin typeface="微软雅黑 Light" panose="020B0502040204020203" pitchFamily="34" charset="-122"/>
                <a:ea typeface="微软雅黑 Light" panose="020B0502040204020203" pitchFamily="34" charset="-122"/>
              </a:rPr>
              <a:t>Knime</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err="1">
                <a:latin typeface="微软雅黑 Light" panose="020B0502040204020203" pitchFamily="34" charset="-122"/>
                <a:ea typeface="微软雅黑 Light" panose="020B0502040204020203" pitchFamily="34" charset="-122"/>
              </a:rPr>
              <a:t>RapidMiner</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err="1">
                <a:latin typeface="微软雅黑 Light" panose="020B0502040204020203" pitchFamily="34" charset="-122"/>
                <a:ea typeface="微软雅黑 Light" panose="020B0502040204020203" pitchFamily="34" charset="-122"/>
              </a:rPr>
              <a:t>SciPy</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a:latin typeface="微软雅黑 Light" panose="020B0502040204020203" pitchFamily="34" charset="-122"/>
                <a:ea typeface="微软雅黑 Light" panose="020B0502040204020203" pitchFamily="34" charset="-122"/>
              </a:rPr>
              <a:t>Pandas</a:t>
            </a:r>
            <a:r>
              <a:rPr lang="zh-CN" altLang="en-US" sz="2000" b="1" dirty="0">
                <a:latin typeface="微软雅黑 Light" panose="020B0502040204020203" pitchFamily="34" charset="-122"/>
                <a:ea typeface="微软雅黑 Light" panose="020B0502040204020203" pitchFamily="34" charset="-122"/>
              </a:rPr>
              <a:t>等支持数据挖掘的工具</a:t>
            </a:r>
          </a:p>
          <a:p>
            <a:pPr lvl="1">
              <a:lnSpc>
                <a:spcPct val="150000"/>
              </a:lnSpc>
              <a:buFont typeface="Wingdings" panose="05000000000000000000" pitchFamily="2" charset="2"/>
              <a:buChar char="Ø"/>
            </a:pPr>
            <a:r>
              <a:rPr lang="en-US" altLang="zh-CN" sz="2000" b="1" dirty="0">
                <a:latin typeface="微软雅黑 Light" panose="020B0502040204020203" pitchFamily="34" charset="-122"/>
                <a:ea typeface="微软雅黑 Light" panose="020B0502040204020203" pitchFamily="34" charset="-122"/>
              </a:rPr>
              <a:t>ggplot2</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a:latin typeface="微软雅黑 Light" panose="020B0502040204020203" pitchFamily="34" charset="-122"/>
                <a:ea typeface="微软雅黑 Light" panose="020B0502040204020203" pitchFamily="34" charset="-122"/>
              </a:rPr>
              <a:t>D3.js</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err="1">
                <a:latin typeface="微软雅黑 Light" panose="020B0502040204020203" pitchFamily="34" charset="-122"/>
                <a:ea typeface="微软雅黑 Light" panose="020B0502040204020203" pitchFamily="34" charset="-122"/>
              </a:rPr>
              <a:t>Tableu</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a:latin typeface="微软雅黑 Light" panose="020B0502040204020203" pitchFamily="34" charset="-122"/>
                <a:ea typeface="微软雅黑 Light" panose="020B0502040204020203" pitchFamily="34" charset="-122"/>
              </a:rPr>
              <a:t>Shiny</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a:latin typeface="微软雅黑 Light" panose="020B0502040204020203" pitchFamily="34" charset="-122"/>
                <a:ea typeface="微软雅黑 Light" panose="020B0502040204020203" pitchFamily="34" charset="-122"/>
              </a:rPr>
              <a:t>Flare</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err="1">
                <a:latin typeface="微软雅黑 Light" panose="020B0502040204020203" pitchFamily="34" charset="-122"/>
                <a:ea typeface="微软雅黑 Light" panose="020B0502040204020203" pitchFamily="34" charset="-122"/>
              </a:rPr>
              <a:t>Gephi</a:t>
            </a:r>
            <a:r>
              <a:rPr lang="zh-CN" altLang="en-US" sz="2000" b="1" dirty="0">
                <a:latin typeface="微软雅黑 Light" panose="020B0502040204020203" pitchFamily="34" charset="-122"/>
                <a:ea typeface="微软雅黑 Light" panose="020B0502040204020203" pitchFamily="34" charset="-122"/>
              </a:rPr>
              <a:t>等支持数据可视化的工具</a:t>
            </a:r>
          </a:p>
          <a:p>
            <a:pPr lvl="1">
              <a:lnSpc>
                <a:spcPct val="150000"/>
              </a:lnSpc>
              <a:buFont typeface="Wingdings" panose="05000000000000000000" pitchFamily="2" charset="2"/>
              <a:buChar char="Ø"/>
            </a:pPr>
            <a:r>
              <a:rPr lang="en-US" altLang="zh-CN" sz="2000" b="1" dirty="0">
                <a:latin typeface="微软雅黑 Light" panose="020B0502040204020203" pitchFamily="34" charset="-122"/>
                <a:ea typeface="微软雅黑 Light" panose="020B0502040204020203" pitchFamily="34" charset="-122"/>
              </a:rPr>
              <a:t>SAS</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a:latin typeface="微软雅黑 Light" panose="020B0502040204020203" pitchFamily="34" charset="-122"/>
                <a:ea typeface="微软雅黑 Light" panose="020B0502040204020203" pitchFamily="34" charset="-122"/>
              </a:rPr>
              <a:t>SPSS</a:t>
            </a:r>
            <a:r>
              <a:rPr lang="zh-CN" altLang="en-US" sz="2000" b="1" dirty="0">
                <a:latin typeface="微软雅黑 Light" panose="020B0502040204020203" pitchFamily="34" charset="-122"/>
                <a:ea typeface="微软雅黑 Light" panose="020B0502040204020203" pitchFamily="34" charset="-122"/>
              </a:rPr>
              <a:t>、</a:t>
            </a:r>
            <a:r>
              <a:rPr lang="en-US" altLang="zh-CN" sz="2000" b="1" dirty="0" err="1">
                <a:latin typeface="微软雅黑 Light" panose="020B0502040204020203" pitchFamily="34" charset="-122"/>
                <a:ea typeface="微软雅黑 Light" panose="020B0502040204020203" pitchFamily="34" charset="-122"/>
              </a:rPr>
              <a:t>Matlab</a:t>
            </a:r>
            <a:r>
              <a:rPr lang="zh-CN" altLang="en-US" sz="2000" b="1" dirty="0">
                <a:latin typeface="微软雅黑 Light" panose="020B0502040204020203" pitchFamily="34" charset="-122"/>
                <a:ea typeface="微软雅黑 Light" panose="020B0502040204020203" pitchFamily="34" charset="-122"/>
              </a:rPr>
              <a:t>等数据统计分析工具</a:t>
            </a:r>
            <a:endParaRPr lang="zh-CN" altLang="en-US" sz="2000"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265414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843558"/>
            <a:ext cx="7344816" cy="4248472"/>
          </a:xfrm>
          <a:prstGeom prst="rect">
            <a:avLst/>
          </a:prstGeom>
        </p:spPr>
      </p:pic>
      <p:sp>
        <p:nvSpPr>
          <p:cNvPr id="4" name="Rectangle 2">
            <a:extLst>
              <a:ext uri="{FF2B5EF4-FFF2-40B4-BE49-F238E27FC236}">
                <a16:creationId xmlns:a16="http://schemas.microsoft.com/office/drawing/2014/main" xmlns="" id="{DB2CB49C-F121-4716-A65C-C467BF57F5A6}"/>
              </a:ext>
            </a:extLst>
          </p:cNvPr>
          <p:cNvSpPr txBox="1">
            <a:spLocks noChangeArrowheads="1"/>
          </p:cNvSpPr>
          <p:nvPr/>
        </p:nvSpPr>
        <p:spPr>
          <a:xfrm>
            <a:off x="1691680" y="0"/>
            <a:ext cx="7452320" cy="771549"/>
          </a:xfrm>
          <a:prstGeom prst="rect">
            <a:avLst/>
          </a:prstGeom>
        </p:spPr>
        <p:txBody>
          <a:bodyPr vert="horz" lIns="91440" tIns="45720" rIns="91440" bIns="45720" rtlCol="0" anchor="t">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buFontTx/>
              <a:defRPr/>
            </a:pPr>
            <a:r>
              <a:rPr lang="zh-CN" altLang="en-US" b="1" dirty="0">
                <a:latin typeface="微软雅黑 Light" panose="020B0502040204020203" pitchFamily="34" charset="-122"/>
                <a:ea typeface="微软雅黑 Light" panose="020B0502040204020203" pitchFamily="34" charset="-122"/>
              </a:rPr>
              <a:t>工具介绍</a:t>
            </a:r>
          </a:p>
        </p:txBody>
      </p:sp>
    </p:spTree>
    <p:extLst>
      <p:ext uri="{BB962C8B-B14F-4D97-AF65-F5344CB8AC3E}">
        <p14:creationId xmlns:p14="http://schemas.microsoft.com/office/powerpoint/2010/main" val="264532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048" y="781709"/>
            <a:ext cx="7385455" cy="4361791"/>
          </a:xfrm>
          <a:prstGeom prst="rect">
            <a:avLst/>
          </a:prstGeom>
        </p:spPr>
      </p:pic>
      <p:sp>
        <p:nvSpPr>
          <p:cNvPr id="3" name="Rectangle 2">
            <a:extLst>
              <a:ext uri="{FF2B5EF4-FFF2-40B4-BE49-F238E27FC236}">
                <a16:creationId xmlns:a16="http://schemas.microsoft.com/office/drawing/2014/main" xmlns="" id="{236994A8-74E5-4109-B2DD-F86AADE52C1B}"/>
              </a:ext>
            </a:extLst>
          </p:cNvPr>
          <p:cNvSpPr txBox="1">
            <a:spLocks noChangeArrowheads="1"/>
          </p:cNvSpPr>
          <p:nvPr/>
        </p:nvSpPr>
        <p:spPr>
          <a:xfrm>
            <a:off x="1700776" y="0"/>
            <a:ext cx="7452320" cy="771549"/>
          </a:xfrm>
          <a:prstGeom prst="rect">
            <a:avLst/>
          </a:prstGeom>
        </p:spPr>
        <p:txBody>
          <a:bodyPr vert="horz" lIns="91440" tIns="45720" rIns="91440" bIns="45720" rtlCol="0" anchor="t">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buFontTx/>
              <a:defRPr/>
            </a:pPr>
            <a:r>
              <a:rPr lang="zh-CN" altLang="en-US" b="1" dirty="0">
                <a:latin typeface="微软雅黑 Light" panose="020B0502040204020203" pitchFamily="34" charset="-122"/>
                <a:ea typeface="微软雅黑 Light" panose="020B0502040204020203" pitchFamily="34" charset="-122"/>
              </a:rPr>
              <a:t>工具介绍</a:t>
            </a:r>
          </a:p>
        </p:txBody>
      </p:sp>
    </p:spTree>
    <p:extLst>
      <p:ext uri="{BB962C8B-B14F-4D97-AF65-F5344CB8AC3E}">
        <p14:creationId xmlns:p14="http://schemas.microsoft.com/office/powerpoint/2010/main" val="421124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46A8C01E-F2BF-4D2E-8BFF-82A890E8CC7C}"/>
              </a:ext>
            </a:extLst>
          </p:cNvPr>
          <p:cNvSpPr txBox="1">
            <a:spLocks noChangeArrowheads="1"/>
          </p:cNvSpPr>
          <p:nvPr/>
        </p:nvSpPr>
        <p:spPr>
          <a:xfrm>
            <a:off x="1691680" y="0"/>
            <a:ext cx="7452320" cy="771549"/>
          </a:xfrm>
          <a:prstGeom prst="rect">
            <a:avLst/>
          </a:prstGeom>
        </p:spPr>
        <p:txBody>
          <a:bodyPr vert="horz" lIns="91440" tIns="45720" rIns="91440" bIns="45720" rtlCol="0" anchor="t">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eaLnBrk="1" fontAlgn="auto" hangingPunct="1">
              <a:lnSpc>
                <a:spcPct val="150000"/>
              </a:lnSpc>
              <a:spcAft>
                <a:spcPts val="0"/>
              </a:spcAft>
              <a:buFontTx/>
              <a:defRPr/>
            </a:pPr>
            <a:r>
              <a:rPr lang="zh-CN" altLang="en-US" b="1" dirty="0">
                <a:latin typeface="微软雅黑 Light" panose="020B0502040204020203" pitchFamily="34" charset="-122"/>
                <a:ea typeface="微软雅黑 Light" panose="020B0502040204020203" pitchFamily="34" charset="-122"/>
              </a:rPr>
              <a:t>工具介绍</a:t>
            </a:r>
          </a:p>
        </p:txBody>
      </p:sp>
      <p:sp>
        <p:nvSpPr>
          <p:cNvPr id="3" name="文本框 2">
            <a:extLst>
              <a:ext uri="{FF2B5EF4-FFF2-40B4-BE49-F238E27FC236}">
                <a16:creationId xmlns:a16="http://schemas.microsoft.com/office/drawing/2014/main" xmlns="" id="{AC19599A-DB72-44A6-A670-267DA5EB3340}"/>
              </a:ext>
            </a:extLst>
          </p:cNvPr>
          <p:cNvSpPr txBox="1"/>
          <p:nvPr/>
        </p:nvSpPr>
        <p:spPr>
          <a:xfrm>
            <a:off x="1835696" y="843558"/>
            <a:ext cx="7217745" cy="4071436"/>
          </a:xfrm>
          <a:prstGeom prst="rect">
            <a:avLst/>
          </a:prstGeom>
          <a:noFill/>
        </p:spPr>
        <p:txBody>
          <a:bodyPr wrap="none" rtlCol="0">
            <a:spAutoFit/>
          </a:bodyPr>
          <a:lstStyle/>
          <a:p>
            <a:pPr>
              <a:lnSpc>
                <a:spcPct val="200000"/>
              </a:lnSpc>
            </a:pPr>
            <a:r>
              <a:rPr lang="zh-CN" altLang="en-US" sz="2400" b="1" dirty="0">
                <a:latin typeface="+mj-ea"/>
                <a:ea typeface="+mj-ea"/>
              </a:rPr>
              <a:t>运行环境及安装</a:t>
            </a:r>
            <a:endParaRPr lang="en-US" altLang="zh-CN" sz="2400" b="1" dirty="0">
              <a:latin typeface="+mj-ea"/>
              <a:ea typeface="+mj-ea"/>
            </a:endParaRPr>
          </a:p>
          <a:p>
            <a:pPr marL="285750" indent="-285750">
              <a:lnSpc>
                <a:spcPct val="200000"/>
              </a:lnSpc>
              <a:buFont typeface="Wingdings" panose="05000000000000000000" pitchFamily="2" charset="2"/>
              <a:buChar char="l"/>
            </a:pPr>
            <a:r>
              <a:rPr lang="zh-CN" altLang="en-US" dirty="0">
                <a:latin typeface="+mj-ea"/>
                <a:ea typeface="+mj-ea"/>
              </a:rPr>
              <a:t>推荐使用</a:t>
            </a:r>
            <a:r>
              <a:rPr lang="en-US" altLang="zh-CN" dirty="0" err="1">
                <a:latin typeface="+mj-ea"/>
                <a:ea typeface="+mj-ea"/>
              </a:rPr>
              <a:t>Aanconda</a:t>
            </a:r>
            <a:r>
              <a:rPr lang="zh-CN" altLang="en-US" dirty="0">
                <a:latin typeface="+mj-ea"/>
                <a:ea typeface="+mj-ea"/>
              </a:rPr>
              <a:t>进行</a:t>
            </a:r>
            <a:r>
              <a:rPr lang="en-US" altLang="zh-CN" dirty="0">
                <a:latin typeface="+mj-ea"/>
                <a:ea typeface="+mj-ea"/>
              </a:rPr>
              <a:t>Python</a:t>
            </a:r>
            <a:r>
              <a:rPr lang="zh-CN" altLang="en-US" dirty="0">
                <a:latin typeface="+mj-ea"/>
                <a:ea typeface="+mj-ea"/>
              </a:rPr>
              <a:t>安装、环境配置及工具包的管理；</a:t>
            </a:r>
            <a:endParaRPr lang="en-US" altLang="zh-CN" dirty="0">
              <a:latin typeface="+mj-ea"/>
              <a:ea typeface="+mj-ea"/>
            </a:endParaRPr>
          </a:p>
          <a:p>
            <a:pPr marL="285750" indent="-285750">
              <a:lnSpc>
                <a:spcPct val="200000"/>
              </a:lnSpc>
              <a:buFont typeface="Wingdings" panose="05000000000000000000" pitchFamily="2" charset="2"/>
              <a:buChar char="l"/>
            </a:pPr>
            <a:r>
              <a:rPr lang="en-US" altLang="zh-CN" dirty="0" err="1">
                <a:latin typeface="+mj-ea"/>
                <a:ea typeface="+mj-ea"/>
              </a:rPr>
              <a:t>Ipython</a:t>
            </a:r>
            <a:endParaRPr lang="en-US" altLang="zh-CN" dirty="0">
              <a:latin typeface="+mj-ea"/>
              <a:ea typeface="+mj-ea"/>
            </a:endParaRPr>
          </a:p>
          <a:p>
            <a:pPr marL="285750" indent="-285750">
              <a:lnSpc>
                <a:spcPct val="200000"/>
              </a:lnSpc>
              <a:buFont typeface="Wingdings" panose="05000000000000000000" pitchFamily="2" charset="2"/>
              <a:buChar char="l"/>
            </a:pPr>
            <a:r>
              <a:rPr lang="en-US" altLang="zh-CN" dirty="0" err="1">
                <a:latin typeface="+mj-ea"/>
                <a:ea typeface="+mj-ea"/>
              </a:rPr>
              <a:t>Qtconsole</a:t>
            </a:r>
            <a:endParaRPr lang="en-US" altLang="zh-CN" dirty="0">
              <a:latin typeface="+mj-ea"/>
              <a:ea typeface="+mj-ea"/>
            </a:endParaRPr>
          </a:p>
          <a:p>
            <a:pPr marL="285750" indent="-285750">
              <a:lnSpc>
                <a:spcPct val="200000"/>
              </a:lnSpc>
              <a:buFont typeface="Wingdings" panose="05000000000000000000" pitchFamily="2" charset="2"/>
              <a:buChar char="l"/>
            </a:pPr>
            <a:r>
              <a:rPr lang="en-US" altLang="zh-CN" dirty="0">
                <a:latin typeface="+mj-ea"/>
                <a:ea typeface="+mj-ea"/>
              </a:rPr>
              <a:t>PyCharm</a:t>
            </a:r>
          </a:p>
          <a:p>
            <a:pPr marL="285750" indent="-285750">
              <a:lnSpc>
                <a:spcPct val="200000"/>
              </a:lnSpc>
              <a:buFont typeface="Wingdings" panose="05000000000000000000" pitchFamily="2" charset="2"/>
              <a:buChar char="l"/>
            </a:pPr>
            <a:r>
              <a:rPr lang="en-US" altLang="zh-CN" dirty="0" err="1">
                <a:latin typeface="+mj-ea"/>
                <a:ea typeface="+mj-ea"/>
              </a:rPr>
              <a:t>Jupyter</a:t>
            </a:r>
            <a:r>
              <a:rPr lang="en-US" altLang="zh-CN" dirty="0">
                <a:latin typeface="+mj-ea"/>
                <a:ea typeface="+mj-ea"/>
              </a:rPr>
              <a:t> Notebook</a:t>
            </a:r>
          </a:p>
          <a:p>
            <a:pPr marL="285750" indent="-285750">
              <a:lnSpc>
                <a:spcPct val="200000"/>
              </a:lnSpc>
              <a:buFont typeface="Wingdings" panose="05000000000000000000" pitchFamily="2" charset="2"/>
              <a:buChar char="l"/>
            </a:pPr>
            <a:r>
              <a:rPr lang="en-US" altLang="zh-CN" dirty="0">
                <a:latin typeface="+mj-ea"/>
                <a:ea typeface="+mj-ea"/>
              </a:rPr>
              <a:t>Spyder</a:t>
            </a:r>
          </a:p>
        </p:txBody>
      </p:sp>
    </p:spTree>
    <p:extLst>
      <p:ext uri="{BB962C8B-B14F-4D97-AF65-F5344CB8AC3E}">
        <p14:creationId xmlns:p14="http://schemas.microsoft.com/office/powerpoint/2010/main" val="742721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6">
            <a:extLst>
              <a:ext uri="{FF2B5EF4-FFF2-40B4-BE49-F238E27FC236}">
                <a16:creationId xmlns:a16="http://schemas.microsoft.com/office/drawing/2014/main" xmlns="" id="{023A63AD-CFC1-488A-8707-8404EC5DA1D1}"/>
              </a:ext>
            </a:extLst>
          </p:cNvPr>
          <p:cNvSpPr txBox="1">
            <a:spLocks/>
          </p:cNvSpPr>
          <p:nvPr/>
        </p:nvSpPr>
        <p:spPr>
          <a:xfrm>
            <a:off x="1805216" y="791870"/>
            <a:ext cx="7231280" cy="1296144"/>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algn="just">
              <a:lnSpc>
                <a:spcPct val="150000"/>
              </a:lnSpc>
              <a:spcBef>
                <a:spcPts val="0"/>
              </a:spcBef>
              <a:buFont typeface="Wingdings" pitchFamily="2" charset="2"/>
              <a:buChar char="l"/>
            </a:pPr>
            <a:r>
              <a:rPr lang="zh-CN" altLang="zh-CN" sz="1800" b="0" dirty="0">
                <a:latin typeface="+mj-ea"/>
                <a:ea typeface="+mj-ea"/>
              </a:rPr>
              <a:t>数据科学工作有一套完整的工作流程，但这套工作流程并非一成不变，根据实际情况的不同，可以不必按照完整的流程进行工作，而只完成工作的一部分或者重复进行某些工作。</a:t>
            </a:r>
            <a:endParaRPr lang="zh-CN" altLang="en-US" sz="1800" b="0" dirty="0">
              <a:latin typeface="+mj-ea"/>
              <a:ea typeface="+mj-ea"/>
            </a:endParaRPr>
          </a:p>
        </p:txBody>
      </p:sp>
      <p:pic>
        <p:nvPicPr>
          <p:cNvPr id="4" name="图片 3" descr="C:\Users\张舒阳\AppData\Local\Temp\1559355639(1).png">
            <a:extLst>
              <a:ext uri="{FF2B5EF4-FFF2-40B4-BE49-F238E27FC236}">
                <a16:creationId xmlns:a16="http://schemas.microsoft.com/office/drawing/2014/main" xmlns="" id="{1BE00E03-8ADD-4416-88E1-8839906B0CA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211710"/>
            <a:ext cx="5517584" cy="2787774"/>
          </a:xfrm>
          <a:prstGeom prst="rect">
            <a:avLst/>
          </a:prstGeom>
          <a:noFill/>
          <a:ln>
            <a:noFill/>
          </a:ln>
        </p:spPr>
      </p:pic>
      <p:sp>
        <p:nvSpPr>
          <p:cNvPr id="6" name="TextBox 5"/>
          <p:cNvSpPr txBox="1"/>
          <p:nvPr/>
        </p:nvSpPr>
        <p:spPr>
          <a:xfrm>
            <a:off x="1691680" y="123478"/>
            <a:ext cx="7452320" cy="492443"/>
          </a:xfrm>
          <a:prstGeom prst="rect">
            <a:avLst/>
          </a:prstGeom>
          <a:noFill/>
        </p:spPr>
        <p:txBody>
          <a:bodyPr wrap="square" rtlCol="0">
            <a:spAutoFit/>
          </a:bodyPr>
          <a:lstStyle/>
          <a:p>
            <a:pPr algn="ctr"/>
            <a:r>
              <a:rPr lang="zh-CN" altLang="en-US" sz="2600" dirty="0">
                <a:latin typeface="+mj-ea"/>
                <a:ea typeface="+mj-ea"/>
              </a:rPr>
              <a:t>数据科学工作流程</a:t>
            </a:r>
          </a:p>
        </p:txBody>
      </p:sp>
    </p:spTree>
    <p:extLst>
      <p:ext uri="{BB962C8B-B14F-4D97-AF65-F5344CB8AC3E}">
        <p14:creationId xmlns:p14="http://schemas.microsoft.com/office/powerpoint/2010/main" val="11827203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91680" y="771550"/>
            <a:ext cx="7272808" cy="2031325"/>
          </a:xfrm>
          <a:prstGeom prst="rect">
            <a:avLst/>
          </a:prstGeom>
        </p:spPr>
        <p:txBody>
          <a:bodyPr wrap="square">
            <a:spAutoFit/>
          </a:bodyPr>
          <a:lstStyle/>
          <a:p>
            <a:pPr>
              <a:lnSpc>
                <a:spcPct val="150000"/>
              </a:lnSpc>
            </a:pPr>
            <a:r>
              <a:rPr lang="en-US" altLang="zh-CN" sz="2000" b="1" dirty="0"/>
              <a:t>1. </a:t>
            </a:r>
            <a:r>
              <a:rPr lang="zh-CN" altLang="en-US" sz="2000" b="1" dirty="0"/>
              <a:t>案例</a:t>
            </a:r>
            <a:r>
              <a:rPr lang="en-US" altLang="zh-CN" sz="2000" b="1" dirty="0"/>
              <a:t>1</a:t>
            </a:r>
            <a:r>
              <a:rPr lang="zh-CN" altLang="en-US" sz="2000" b="1" dirty="0"/>
              <a:t>医疗健康大数据</a:t>
            </a:r>
          </a:p>
          <a:p>
            <a:pPr>
              <a:lnSpc>
                <a:spcPct val="150000"/>
              </a:lnSpc>
            </a:pPr>
            <a:r>
              <a:rPr lang="en-US" altLang="zh-CN" sz="1600" dirty="0">
                <a:latin typeface="+mj-ea"/>
                <a:ea typeface="+mj-ea"/>
              </a:rPr>
              <a:t>    2017</a:t>
            </a:r>
            <a:r>
              <a:rPr lang="zh-CN" altLang="en-US" sz="1600" dirty="0">
                <a:latin typeface="+mj-ea"/>
                <a:ea typeface="+mj-ea"/>
              </a:rPr>
              <a:t>年十项年度大数据应用最佳实践：医疗大数据应用系统医疗大数据系统将人工智能引入诊疗环节，可完成病人的一整套诊疗流程。系统通过连接分导诊、临床检查与临床知识，提高临床决策精准度，提升临床效率，减少医院和患者的开支，是国家卫生系统、分级诊疗制度的有益重要补充。</a:t>
            </a:r>
          </a:p>
        </p:txBody>
      </p:sp>
      <p:sp>
        <p:nvSpPr>
          <p:cNvPr id="3" name="TextBox 2"/>
          <p:cNvSpPr txBox="1"/>
          <p:nvPr/>
        </p:nvSpPr>
        <p:spPr>
          <a:xfrm>
            <a:off x="1691680" y="195486"/>
            <a:ext cx="7452320" cy="492443"/>
          </a:xfrm>
          <a:prstGeom prst="rect">
            <a:avLst/>
          </a:prstGeom>
          <a:noFill/>
        </p:spPr>
        <p:txBody>
          <a:bodyPr wrap="square" rtlCol="0">
            <a:spAutoFit/>
          </a:bodyPr>
          <a:lstStyle/>
          <a:p>
            <a:r>
              <a:rPr lang="zh-CN" altLang="en-US" sz="2600" dirty="0">
                <a:latin typeface="+mj-ea"/>
                <a:ea typeface="+mj-ea"/>
              </a:rPr>
              <a:t>数据科学案例：</a:t>
            </a:r>
          </a:p>
        </p:txBody>
      </p:sp>
      <p:pic>
        <p:nvPicPr>
          <p:cNvPr id="4" name="图片 3">
            <a:extLst>
              <a:ext uri="{FF2B5EF4-FFF2-40B4-BE49-F238E27FC236}">
                <a16:creationId xmlns:a16="http://schemas.microsoft.com/office/drawing/2014/main" xmlns="" id="{F08131F3-EC1E-4414-8277-EB565B7D2F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1" y="2792714"/>
            <a:ext cx="5780419" cy="2340626"/>
          </a:xfrm>
          <a:prstGeom prst="rect">
            <a:avLst/>
          </a:prstGeom>
        </p:spPr>
      </p:pic>
    </p:spTree>
    <p:extLst>
      <p:ext uri="{BB962C8B-B14F-4D97-AF65-F5344CB8AC3E}">
        <p14:creationId xmlns:p14="http://schemas.microsoft.com/office/powerpoint/2010/main" val="4273835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26148" y="843558"/>
            <a:ext cx="7382355" cy="2031325"/>
          </a:xfrm>
          <a:prstGeom prst="rect">
            <a:avLst/>
          </a:prstGeom>
        </p:spPr>
        <p:txBody>
          <a:bodyPr wrap="square">
            <a:spAutoFit/>
          </a:bodyPr>
          <a:lstStyle/>
          <a:p>
            <a:pPr>
              <a:lnSpc>
                <a:spcPct val="150000"/>
              </a:lnSpc>
            </a:pPr>
            <a:r>
              <a:rPr lang="en-US" altLang="zh-CN" sz="2000" dirty="0">
                <a:latin typeface="微软雅黑" pitchFamily="34" charset="-122"/>
                <a:ea typeface="微软雅黑" pitchFamily="34" charset="-122"/>
              </a:rPr>
              <a:t>2. </a:t>
            </a:r>
            <a:r>
              <a:rPr lang="zh-CN" altLang="en-US" sz="2000" dirty="0">
                <a:latin typeface="微软雅黑" pitchFamily="34" charset="-122"/>
                <a:ea typeface="微软雅黑" pitchFamily="34" charset="-122"/>
              </a:rPr>
              <a:t>案例</a:t>
            </a:r>
            <a:r>
              <a:rPr lang="en-US" altLang="zh-CN" sz="2000" dirty="0">
                <a:latin typeface="微软雅黑" pitchFamily="34" charset="-122"/>
                <a:ea typeface="微软雅黑" pitchFamily="34" charset="-122"/>
              </a:rPr>
              <a:t>2 </a:t>
            </a:r>
            <a:r>
              <a:rPr lang="zh-CN" altLang="en-US" sz="2000" dirty="0">
                <a:latin typeface="微软雅黑" pitchFamily="34" charset="-122"/>
                <a:ea typeface="微软雅黑" pitchFamily="34" charset="-122"/>
              </a:rPr>
              <a:t>沃尔玛与社交大数据</a:t>
            </a:r>
          </a:p>
          <a:p>
            <a:pPr>
              <a:lnSpc>
                <a:spcPct val="150000"/>
              </a:lnSpc>
            </a:pPr>
            <a:r>
              <a:rPr lang="en-US" altLang="zh-CN" sz="1600" dirty="0">
                <a:latin typeface="微软雅黑" pitchFamily="34" charset="-122"/>
                <a:ea typeface="微软雅黑" pitchFamily="34" charset="-122"/>
              </a:rPr>
              <a:t>2011</a:t>
            </a:r>
            <a:r>
              <a:rPr lang="zh-CN" altLang="en-US" sz="1600" dirty="0">
                <a:latin typeface="微软雅黑" pitchFamily="34" charset="-122"/>
                <a:ea typeface="微软雅黑" pitchFamily="34" charset="-122"/>
              </a:rPr>
              <a:t>年，沃尔玛成立大数据公司</a:t>
            </a:r>
            <a:r>
              <a:rPr lang="en-US" altLang="zh-CN" sz="1600" dirty="0" err="1">
                <a:latin typeface="微软雅黑" pitchFamily="34" charset="-122"/>
                <a:ea typeface="微软雅黑" pitchFamily="34" charset="-122"/>
              </a:rPr>
              <a:t>Walmart</a:t>
            </a:r>
            <a:r>
              <a:rPr lang="en-US" altLang="zh-CN" sz="1600" dirty="0">
                <a:latin typeface="微软雅黑" pitchFamily="34" charset="-122"/>
                <a:ea typeface="微软雅黑" pitchFamily="34" charset="-122"/>
              </a:rPr>
              <a:t> labs</a:t>
            </a:r>
            <a:r>
              <a:rPr lang="zh-CN" altLang="en-US" sz="1600" dirty="0">
                <a:latin typeface="微软雅黑" pitchFamily="34" charset="-122"/>
                <a:ea typeface="微软雅黑" pitchFamily="34" charset="-122"/>
              </a:rPr>
              <a:t>，旨在通过深度挖掘消费者在社交网站上产生的峰值数据预测商品和消费需求。通过对</a:t>
            </a:r>
            <a:r>
              <a:rPr lang="en-US" altLang="zh-CN" sz="1600" dirty="0">
                <a:latin typeface="微软雅黑" pitchFamily="34" charset="-122"/>
                <a:ea typeface="微软雅黑" pitchFamily="34" charset="-122"/>
              </a:rPr>
              <a:t>Twitter</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Facebook</a:t>
            </a:r>
            <a:r>
              <a:rPr lang="zh-CN" altLang="en-US" sz="1600" dirty="0">
                <a:latin typeface="微软雅黑" pitchFamily="34" charset="-122"/>
                <a:ea typeface="微软雅黑" pitchFamily="34" charset="-122"/>
              </a:rPr>
              <a:t>上的时事热点挖掘，工程师们分析消费者在社交网络上展现的兴趣，预测他们下一个可能购买的产品</a:t>
            </a:r>
          </a:p>
        </p:txBody>
      </p:sp>
      <p:grpSp>
        <p:nvGrpSpPr>
          <p:cNvPr id="4" name="组合 3">
            <a:extLst>
              <a:ext uri="{FF2B5EF4-FFF2-40B4-BE49-F238E27FC236}">
                <a16:creationId xmlns:a16="http://schemas.microsoft.com/office/drawing/2014/main" xmlns="" id="{3EC5E102-A59B-874D-969D-A7BD12AC2CBA}"/>
              </a:ext>
            </a:extLst>
          </p:cNvPr>
          <p:cNvGrpSpPr/>
          <p:nvPr/>
        </p:nvGrpSpPr>
        <p:grpSpPr>
          <a:xfrm>
            <a:off x="3923928" y="2571750"/>
            <a:ext cx="3888432" cy="2496168"/>
            <a:chOff x="2222407" y="3789041"/>
            <a:chExt cx="3526365" cy="2064120"/>
          </a:xfrm>
        </p:grpSpPr>
        <p:pic>
          <p:nvPicPr>
            <p:cNvPr id="5" name="图片 4">
              <a:extLst>
                <a:ext uri="{FF2B5EF4-FFF2-40B4-BE49-F238E27FC236}">
                  <a16:creationId xmlns:a16="http://schemas.microsoft.com/office/drawing/2014/main" xmlns="" id="{B5443591-553A-4DB4-8E76-449C55A29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407" y="3789041"/>
              <a:ext cx="3526365" cy="1758404"/>
            </a:xfrm>
            <a:prstGeom prst="rect">
              <a:avLst/>
            </a:prstGeom>
          </p:spPr>
        </p:pic>
        <p:sp>
          <p:nvSpPr>
            <p:cNvPr id="6" name="文本框 56">
              <a:extLst>
                <a:ext uri="{FF2B5EF4-FFF2-40B4-BE49-F238E27FC236}">
                  <a16:creationId xmlns:a16="http://schemas.microsoft.com/office/drawing/2014/main" xmlns="" id="{6D2B2C94-B495-4A3F-9ABE-879EE94CDDAB}"/>
                </a:ext>
              </a:extLst>
            </p:cNvPr>
            <p:cNvSpPr txBox="1"/>
            <p:nvPr/>
          </p:nvSpPr>
          <p:spPr>
            <a:xfrm>
              <a:off x="2950389" y="5564941"/>
              <a:ext cx="2546856" cy="28822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0000"/>
                </a:lnSpc>
                <a:spcAft>
                  <a:spcPts val="0"/>
                </a:spcAft>
              </a:pPr>
              <a:r>
                <a:rPr lang="en-US" altLang="zh-CN" sz="1800" b="0" kern="100" dirty="0" err="1">
                  <a:latin typeface="+mn-ea"/>
                  <a:ea typeface="+mn-ea"/>
                  <a:cs typeface="Times New Roman" panose="02020603050405020304" pitchFamily="18" charset="0"/>
                </a:rPr>
                <a:t>Walmart</a:t>
              </a:r>
              <a:r>
                <a:rPr lang="en-US" altLang="zh-CN" sz="1800" b="0" kern="100" dirty="0">
                  <a:latin typeface="+mn-ea"/>
                  <a:ea typeface="+mn-ea"/>
                  <a:cs typeface="Times New Roman" panose="02020603050405020304" pitchFamily="18" charset="0"/>
                </a:rPr>
                <a:t> labs</a:t>
              </a:r>
              <a:endParaRPr lang="zh-CN" sz="1600" b="0" kern="100" dirty="0">
                <a:effectLst/>
                <a:latin typeface="+mn-ea"/>
                <a:ea typeface="+mn-ea"/>
                <a:cs typeface="Times New Roman" panose="02020603050405020304" pitchFamily="18" charset="0"/>
              </a:endParaRPr>
            </a:p>
          </p:txBody>
        </p:sp>
      </p:grpSp>
      <p:sp>
        <p:nvSpPr>
          <p:cNvPr id="7" name="TextBox 6"/>
          <p:cNvSpPr txBox="1"/>
          <p:nvPr/>
        </p:nvSpPr>
        <p:spPr>
          <a:xfrm>
            <a:off x="1691680" y="195486"/>
            <a:ext cx="7452320" cy="492443"/>
          </a:xfrm>
          <a:prstGeom prst="rect">
            <a:avLst/>
          </a:prstGeom>
          <a:noFill/>
        </p:spPr>
        <p:txBody>
          <a:bodyPr wrap="square" rtlCol="0">
            <a:spAutoFit/>
          </a:bodyPr>
          <a:lstStyle/>
          <a:p>
            <a:r>
              <a:rPr lang="zh-CN" altLang="en-US" sz="2600" dirty="0">
                <a:latin typeface="+mj-ea"/>
                <a:ea typeface="+mj-ea"/>
              </a:rPr>
              <a:t>数据科学案例：</a:t>
            </a:r>
          </a:p>
        </p:txBody>
      </p:sp>
    </p:spTree>
    <p:extLst>
      <p:ext uri="{BB962C8B-B14F-4D97-AF65-F5344CB8AC3E}">
        <p14:creationId xmlns:p14="http://schemas.microsoft.com/office/powerpoint/2010/main" val="38633188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4128" y="771551"/>
            <a:ext cx="7439872" cy="1877437"/>
          </a:xfrm>
          <a:prstGeom prst="rect">
            <a:avLst/>
          </a:prstGeom>
        </p:spPr>
        <p:txBody>
          <a:bodyPr wrap="square">
            <a:spAutoFit/>
          </a:bodyPr>
          <a:lstStyle/>
          <a:p>
            <a:r>
              <a:rPr lang="en-US" altLang="zh-CN" sz="2000" dirty="0">
                <a:latin typeface="微软雅黑" pitchFamily="34" charset="-122"/>
                <a:ea typeface="微软雅黑" pitchFamily="34" charset="-122"/>
              </a:rPr>
              <a:t>3. </a:t>
            </a:r>
            <a:r>
              <a:rPr lang="zh-CN" altLang="en-US" sz="2000" dirty="0">
                <a:latin typeface="微软雅黑" pitchFamily="34" charset="-122"/>
                <a:ea typeface="微软雅黑" pitchFamily="34" charset="-122"/>
              </a:rPr>
              <a:t>大数据与智慧城市</a:t>
            </a:r>
          </a:p>
          <a:p>
            <a:pPr>
              <a:lnSpc>
                <a:spcPct val="150000"/>
              </a:lnSpc>
            </a:pPr>
            <a:r>
              <a:rPr lang="zh-CN" altLang="en-US" sz="1600" dirty="0">
                <a:latin typeface="微软雅黑" pitchFamily="34" charset="-122"/>
                <a:ea typeface="微软雅黑" pitchFamily="34" charset="-122"/>
              </a:rPr>
              <a:t>       智慧城市</a:t>
            </a:r>
            <a:r>
              <a:rPr lang="en-US" altLang="zh-CN" sz="1600" dirty="0">
                <a:latin typeface="微软雅黑" pitchFamily="34" charset="-122"/>
                <a:ea typeface="微软雅黑" pitchFamily="34" charset="-122"/>
              </a:rPr>
              <a:t>(smart city)</a:t>
            </a:r>
            <a:r>
              <a:rPr lang="zh-CN" altLang="en-US" sz="1600" dirty="0">
                <a:latin typeface="微软雅黑" pitchFamily="34" charset="-122"/>
                <a:ea typeface="微软雅黑" pitchFamily="34" charset="-122"/>
              </a:rPr>
              <a:t>这一概念发端于</a:t>
            </a:r>
            <a:r>
              <a:rPr lang="en-US" altLang="zh-CN" sz="1600" dirty="0">
                <a:latin typeface="微软雅黑" pitchFamily="34" charset="-122"/>
                <a:ea typeface="微软雅黑" pitchFamily="34" charset="-122"/>
              </a:rPr>
              <a:t>20</a:t>
            </a:r>
            <a:r>
              <a:rPr lang="zh-CN" altLang="en-US" sz="1600" dirty="0">
                <a:latin typeface="微软雅黑" pitchFamily="34" charset="-122"/>
                <a:ea typeface="微软雅黑" pitchFamily="34" charset="-122"/>
              </a:rPr>
              <a:t>世纪</a:t>
            </a:r>
            <a:r>
              <a:rPr lang="en-US" altLang="zh-CN" sz="1600" dirty="0">
                <a:latin typeface="微软雅黑" pitchFamily="34" charset="-122"/>
                <a:ea typeface="微软雅黑" pitchFamily="34" charset="-122"/>
              </a:rPr>
              <a:t>80</a:t>
            </a:r>
            <a:r>
              <a:rPr lang="zh-CN" altLang="en-US" sz="1600" dirty="0">
                <a:latin typeface="微软雅黑" pitchFamily="34" charset="-122"/>
                <a:ea typeface="微软雅黑" pitchFamily="34" charset="-122"/>
              </a:rPr>
              <a:t>年代的信息城市</a:t>
            </a:r>
            <a:r>
              <a:rPr lang="en-US" altLang="zh-CN" sz="1600" dirty="0">
                <a:latin typeface="微软雅黑" pitchFamily="34" charset="-122"/>
                <a:ea typeface="微软雅黑" pitchFamily="34" charset="-122"/>
              </a:rPr>
              <a:t>(</a:t>
            </a:r>
            <a:r>
              <a:rPr lang="en-US" altLang="zh-CN" sz="1600" dirty="0" err="1">
                <a:latin typeface="微软雅黑" pitchFamily="34" charset="-122"/>
                <a:ea typeface="微软雅黑" pitchFamily="34" charset="-122"/>
              </a:rPr>
              <a:t>informationcity</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a:t>
            </a:r>
            <a:r>
              <a:rPr lang="en-US" altLang="zh-CN" sz="1600" dirty="0">
                <a:latin typeface="微软雅黑" pitchFamily="34" charset="-122"/>
                <a:ea typeface="微软雅黑" pitchFamily="34" charset="-122"/>
              </a:rPr>
              <a:t>2009</a:t>
            </a:r>
            <a:r>
              <a:rPr lang="zh-CN" altLang="en-US" sz="1600" dirty="0">
                <a:latin typeface="微软雅黑" pitchFamily="34" charset="-122"/>
                <a:ea typeface="微软雅黑" pitchFamily="34" charset="-122"/>
              </a:rPr>
              <a:t>年，</a:t>
            </a:r>
            <a:r>
              <a:rPr lang="en-US" altLang="zh-CN" sz="1600" dirty="0">
                <a:latin typeface="微软雅黑" pitchFamily="34" charset="-122"/>
                <a:ea typeface="微软雅黑" pitchFamily="34" charset="-122"/>
              </a:rPr>
              <a:t>IBM</a:t>
            </a:r>
            <a:r>
              <a:rPr lang="zh-CN" altLang="en-US" sz="1600" dirty="0">
                <a:latin typeface="微软雅黑" pitchFamily="34" charset="-122"/>
                <a:ea typeface="微软雅黑" pitchFamily="34" charset="-122"/>
              </a:rPr>
              <a:t>公司首次提出了智慧城市愿景，使得智慧城市理念与实践在全球范围内迅速传播。智慧城市是基于数字城市、物联网和云计算建立的现实世界与数字世界的融合，以实现对人和物的感知、控制和智能服务。</a:t>
            </a:r>
          </a:p>
        </p:txBody>
      </p:sp>
      <p:pic>
        <p:nvPicPr>
          <p:cNvPr id="4" name="图片 3">
            <a:extLst>
              <a:ext uri="{FF2B5EF4-FFF2-40B4-BE49-F238E27FC236}">
                <a16:creationId xmlns:a16="http://schemas.microsoft.com/office/drawing/2014/main" xmlns="" id="{5278437B-654C-4D74-BA3A-0F46A3E1D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460" y="2681666"/>
            <a:ext cx="5688632" cy="2152060"/>
          </a:xfrm>
          <a:prstGeom prst="rect">
            <a:avLst/>
          </a:prstGeom>
        </p:spPr>
      </p:pic>
      <p:sp>
        <p:nvSpPr>
          <p:cNvPr id="5" name="矩形 4"/>
          <p:cNvSpPr/>
          <p:nvPr/>
        </p:nvSpPr>
        <p:spPr>
          <a:xfrm>
            <a:off x="4895480" y="4789935"/>
            <a:ext cx="1800493" cy="316562"/>
          </a:xfrm>
          <a:prstGeom prst="rect">
            <a:avLst/>
          </a:prstGeom>
        </p:spPr>
        <p:txBody>
          <a:bodyPr wrap="none">
            <a:spAutoFit/>
          </a:bodyPr>
          <a:lstStyle/>
          <a:p>
            <a:pPr algn="just">
              <a:lnSpc>
                <a:spcPct val="120000"/>
              </a:lnSpc>
              <a:spcAft>
                <a:spcPts val="0"/>
              </a:spcAft>
            </a:pPr>
            <a:r>
              <a:rPr lang="zh-CN" altLang="en-US" sz="1400" b="1" kern="100" dirty="0">
                <a:latin typeface="+mn-ea"/>
                <a:cs typeface="Times New Roman" panose="02020603050405020304" pitchFamily="18" charset="0"/>
              </a:rPr>
              <a:t>智慧城市的发展历程</a:t>
            </a:r>
            <a:endParaRPr lang="zh-CN" altLang="zh-CN" sz="1200" b="1" kern="100" dirty="0">
              <a:latin typeface="+mn-ea"/>
              <a:cs typeface="Times New Roman" panose="02020603050405020304" pitchFamily="18" charset="0"/>
            </a:endParaRPr>
          </a:p>
        </p:txBody>
      </p:sp>
      <p:sp>
        <p:nvSpPr>
          <p:cNvPr id="6" name="TextBox 5"/>
          <p:cNvSpPr txBox="1"/>
          <p:nvPr/>
        </p:nvSpPr>
        <p:spPr>
          <a:xfrm>
            <a:off x="1691680" y="195486"/>
            <a:ext cx="7452320" cy="492443"/>
          </a:xfrm>
          <a:prstGeom prst="rect">
            <a:avLst/>
          </a:prstGeom>
          <a:noFill/>
        </p:spPr>
        <p:txBody>
          <a:bodyPr wrap="square" rtlCol="0">
            <a:spAutoFit/>
          </a:bodyPr>
          <a:lstStyle/>
          <a:p>
            <a:r>
              <a:rPr lang="zh-CN" altLang="en-US" sz="2600" dirty="0">
                <a:latin typeface="+mj-ea"/>
                <a:ea typeface="+mj-ea"/>
              </a:rPr>
              <a:t>数据科学案例：</a:t>
            </a:r>
          </a:p>
        </p:txBody>
      </p:sp>
    </p:spTree>
    <p:extLst>
      <p:ext uri="{BB962C8B-B14F-4D97-AF65-F5344CB8AC3E}">
        <p14:creationId xmlns:p14="http://schemas.microsoft.com/office/powerpoint/2010/main" val="1237990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4D4C587A-729A-4D4E-B5E0-E1C6CC75A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2043997"/>
            <a:ext cx="4816279" cy="336375"/>
          </a:xfrm>
          <a:prstGeom prst="rect">
            <a:avLst/>
          </a:prstGeom>
        </p:spPr>
      </p:pic>
      <p:grpSp>
        <p:nvGrpSpPr>
          <p:cNvPr id="3" name="组合 2">
            <a:extLst>
              <a:ext uri="{FF2B5EF4-FFF2-40B4-BE49-F238E27FC236}">
                <a16:creationId xmlns:a16="http://schemas.microsoft.com/office/drawing/2014/main" xmlns="" id="{FF4B2DFA-3FB4-3548-A810-DBB3EB1DC66E}"/>
              </a:ext>
            </a:extLst>
          </p:cNvPr>
          <p:cNvGrpSpPr/>
          <p:nvPr/>
        </p:nvGrpSpPr>
        <p:grpSpPr>
          <a:xfrm>
            <a:off x="2586570" y="2427734"/>
            <a:ext cx="5834197" cy="2649761"/>
            <a:chOff x="1835696" y="3903372"/>
            <a:chExt cx="5834197" cy="2649761"/>
          </a:xfrm>
        </p:grpSpPr>
        <p:sp>
          <p:nvSpPr>
            <p:cNvPr id="4" name="文本框 56">
              <a:extLst>
                <a:ext uri="{FF2B5EF4-FFF2-40B4-BE49-F238E27FC236}">
                  <a16:creationId xmlns:a16="http://schemas.microsoft.com/office/drawing/2014/main" xmlns="" id="{7C78C8B0-949A-C74D-BB5B-2E57A76024CD}"/>
                </a:ext>
              </a:extLst>
            </p:cNvPr>
            <p:cNvSpPr txBox="1"/>
            <p:nvPr/>
          </p:nvSpPr>
          <p:spPr>
            <a:xfrm>
              <a:off x="1986295" y="6264913"/>
              <a:ext cx="5683598" cy="288220"/>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lnSpc>
                  <a:spcPct val="120000"/>
                </a:lnSpc>
                <a:spcAft>
                  <a:spcPts val="0"/>
                </a:spcAft>
              </a:pPr>
              <a:r>
                <a:rPr lang="zh-CN" altLang="en-US" sz="1800" b="0" kern="100" dirty="0">
                  <a:latin typeface="+mn-ea"/>
                  <a:ea typeface="+mn-ea"/>
                  <a:cs typeface="Times New Roman" panose="02020603050405020304" pitchFamily="18" charset="0"/>
                </a:rPr>
                <a:t>数字城市技术下的中国故宫和法国巴黎的卫星图</a:t>
              </a:r>
              <a:endParaRPr lang="zh-CN" sz="1600" b="0" kern="100" dirty="0">
                <a:effectLst/>
                <a:latin typeface="+mn-ea"/>
                <a:ea typeface="+mn-ea"/>
                <a:cs typeface="Times New Roman" panose="02020603050405020304" pitchFamily="18" charset="0"/>
              </a:endParaRPr>
            </a:p>
          </p:txBody>
        </p:sp>
        <p:pic>
          <p:nvPicPr>
            <p:cNvPr id="5" name="图片 4">
              <a:extLst>
                <a:ext uri="{FF2B5EF4-FFF2-40B4-BE49-F238E27FC236}">
                  <a16:creationId xmlns:a16="http://schemas.microsoft.com/office/drawing/2014/main" xmlns="" id="{1AFA3A6E-020E-BA4D-8CD9-63E925FB7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3903372"/>
              <a:ext cx="2450599" cy="2129793"/>
            </a:xfrm>
            <a:prstGeom prst="rect">
              <a:avLst/>
            </a:prstGeom>
          </p:spPr>
        </p:pic>
        <p:pic>
          <p:nvPicPr>
            <p:cNvPr id="6" name="图片 5">
              <a:extLst>
                <a:ext uri="{FF2B5EF4-FFF2-40B4-BE49-F238E27FC236}">
                  <a16:creationId xmlns:a16="http://schemas.microsoft.com/office/drawing/2014/main" xmlns="" id="{5E3CED9B-20B9-1B4A-8577-850FB6D1CD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048" y="3903372"/>
              <a:ext cx="2449700" cy="2129793"/>
            </a:xfrm>
            <a:prstGeom prst="rect">
              <a:avLst/>
            </a:prstGeom>
          </p:spPr>
        </p:pic>
      </p:grpSp>
      <p:sp>
        <p:nvSpPr>
          <p:cNvPr id="7" name="矩形 6"/>
          <p:cNvSpPr/>
          <p:nvPr/>
        </p:nvSpPr>
        <p:spPr>
          <a:xfrm>
            <a:off x="1763688" y="843558"/>
            <a:ext cx="7200800" cy="923330"/>
          </a:xfrm>
          <a:prstGeom prst="rect">
            <a:avLst/>
          </a:prstGeom>
        </p:spPr>
        <p:txBody>
          <a:bodyPr wrap="square">
            <a:spAutoFit/>
          </a:bodyPr>
          <a:lstStyle/>
          <a:p>
            <a:pPr marL="285750" lvl="1" indent="-285750">
              <a:lnSpc>
                <a:spcPct val="150000"/>
              </a:lnSpc>
              <a:buFont typeface="Wingdings" pitchFamily="2" charset="2"/>
              <a:buChar char="l"/>
            </a:pPr>
            <a:r>
              <a:rPr lang="zh-CN" altLang="en-US" dirty="0">
                <a:latin typeface="+mj-ea"/>
                <a:ea typeface="+mj-ea"/>
              </a:rPr>
              <a:t>智慧城市是基于数字城市、物联网和云计算建立的现实世界与数字世界的融合，以实现对人和物的感知、控制和智能服务。</a:t>
            </a:r>
            <a:endParaRPr lang="en-US" altLang="zh-CN" dirty="0">
              <a:latin typeface="+mj-ea"/>
              <a:ea typeface="+mj-ea"/>
            </a:endParaRPr>
          </a:p>
        </p:txBody>
      </p:sp>
    </p:spTree>
    <p:extLst>
      <p:ext uri="{BB962C8B-B14F-4D97-AF65-F5344CB8AC3E}">
        <p14:creationId xmlns:p14="http://schemas.microsoft.com/office/powerpoint/2010/main" val="272118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3">
                <a:extLst>
                  <a:ext uri="{FF2B5EF4-FFF2-40B4-BE49-F238E27FC236}">
                    <a16:creationId xmlns:a16="http://schemas.microsoft.com/office/drawing/2014/main" xmlns="" id="{D16EE22A-41EB-4A36-AA08-58721624DA42}"/>
                  </a:ext>
                </a:extLst>
              </p:cNvPr>
              <p:cNvSpPr txBox="1">
                <a:spLocks/>
              </p:cNvSpPr>
              <p:nvPr/>
            </p:nvSpPr>
            <p:spPr>
              <a:xfrm>
                <a:off x="179512" y="843558"/>
                <a:ext cx="8856984" cy="1512168"/>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0" indent="0" algn="just">
                  <a:lnSpc>
                    <a:spcPct val="200000"/>
                  </a:lnSpc>
                </a:pPr>
                <a:r>
                  <a:rPr lang="zh-CN" altLang="en-US" b="0" dirty="0">
                    <a:latin typeface="+mj-ea"/>
                    <a:ea typeface="+mj-ea"/>
                  </a:rPr>
                  <a:t>     对数据科学的研究帮助我们应对大数据时代的机遇与挑战，</a:t>
                </a:r>
                <a:r>
                  <a:rPr lang="en-US" altLang="zh-CN" b="0" dirty="0">
                    <a:latin typeface="+mj-ea"/>
                    <a:ea typeface="+mj-ea"/>
                  </a:rPr>
                  <a:t>IDC</a:t>
                </a:r>
                <a:r>
                  <a:rPr lang="zh-CN" altLang="en-US" b="0" dirty="0">
                    <a:latin typeface="+mj-ea"/>
                    <a:ea typeface="+mj-ea"/>
                  </a:rPr>
                  <a:t>发布的报告</a:t>
                </a:r>
                <a:r>
                  <a:rPr lang="en-US" altLang="zh-CN" b="0" dirty="0">
                    <a:latin typeface="+mj-ea"/>
                    <a:ea typeface="+mj-ea"/>
                  </a:rPr>
                  <a:t>《 </a:t>
                </a:r>
                <a:r>
                  <a:rPr lang="zh-CN" altLang="en-US" b="0" dirty="0">
                    <a:latin typeface="+mj-ea"/>
                    <a:ea typeface="+mj-ea"/>
                  </a:rPr>
                  <a:t>数据时代</a:t>
                </a:r>
                <a:r>
                  <a:rPr lang="en-US" altLang="zh-CN" b="0" dirty="0">
                    <a:latin typeface="+mj-ea"/>
                    <a:ea typeface="+mj-ea"/>
                  </a:rPr>
                  <a:t>2025》</a:t>
                </a:r>
                <a:r>
                  <a:rPr lang="zh-CN" altLang="en-US" b="0" dirty="0">
                    <a:latin typeface="+mj-ea"/>
                    <a:ea typeface="+mj-ea"/>
                  </a:rPr>
                  <a:t>中预测， </a:t>
                </a:r>
                <a:r>
                  <a:rPr lang="en-US" altLang="zh-CN" b="0" dirty="0">
                    <a:latin typeface="+mj-ea"/>
                    <a:ea typeface="+mj-ea"/>
                  </a:rPr>
                  <a:t>2025 </a:t>
                </a:r>
                <a:r>
                  <a:rPr lang="zh-CN" altLang="en-US" b="0" dirty="0">
                    <a:latin typeface="+mj-ea"/>
                    <a:ea typeface="+mj-ea"/>
                  </a:rPr>
                  <a:t>年全球数据圈将扩展至 </a:t>
                </a:r>
                <a:r>
                  <a:rPr lang="en-US" altLang="zh-CN" b="0" dirty="0">
                    <a:latin typeface="+mj-ea"/>
                    <a:ea typeface="+mj-ea"/>
                  </a:rPr>
                  <a:t>175ZB (1ZB=</a:t>
                </a:r>
                <a14:m>
                  <m:oMath xmlns:m="http://schemas.openxmlformats.org/officeDocument/2006/math">
                    <m:sSup>
                      <m:sSupPr>
                        <m:ctrlPr>
                          <a:rPr lang="en-US" altLang="zh-CN" b="0" i="1" smtClean="0">
                            <a:latin typeface="Cambria Math"/>
                            <a:ea typeface="+mj-ea"/>
                          </a:rPr>
                        </m:ctrlPr>
                      </m:sSupPr>
                      <m:e>
                        <m:r>
                          <a:rPr lang="en-US" altLang="zh-CN" b="0" i="1" smtClean="0">
                            <a:latin typeface="Cambria Math" panose="02040503050406030204" pitchFamily="18" charset="0"/>
                            <a:ea typeface="+mj-ea"/>
                          </a:rPr>
                          <m:t>2</m:t>
                        </m:r>
                      </m:e>
                      <m:sup>
                        <m:r>
                          <a:rPr lang="en-US" altLang="zh-CN" b="0" i="1" smtClean="0">
                            <a:latin typeface="Cambria Math" panose="02040503050406030204" pitchFamily="18" charset="0"/>
                            <a:ea typeface="+mj-ea"/>
                          </a:rPr>
                          <m:t>70</m:t>
                        </m:r>
                      </m:sup>
                    </m:sSup>
                  </m:oMath>
                </a14:m>
                <a:r>
                  <a:rPr lang="en-US" altLang="zh-CN" b="0" dirty="0">
                    <a:latin typeface="+mj-ea"/>
                    <a:ea typeface="+mj-ea"/>
                  </a:rPr>
                  <a:t>B)</a:t>
                </a:r>
                <a:r>
                  <a:rPr lang="zh-CN" altLang="en-US" b="0" dirty="0">
                    <a:latin typeface="+mj-ea"/>
                    <a:ea typeface="+mj-ea"/>
                  </a:rPr>
                  <a:t>，相当于 </a:t>
                </a:r>
                <a:r>
                  <a:rPr lang="en-US" altLang="zh-CN" b="0" dirty="0">
                    <a:latin typeface="+mj-ea"/>
                    <a:ea typeface="+mj-ea"/>
                  </a:rPr>
                  <a:t>2016 </a:t>
                </a:r>
                <a:r>
                  <a:rPr lang="zh-CN" altLang="en-US" b="0" dirty="0">
                    <a:latin typeface="+mj-ea"/>
                    <a:ea typeface="+mj-ea"/>
                  </a:rPr>
                  <a:t>年所产生</a:t>
                </a:r>
                <a:r>
                  <a:rPr lang="en-US" altLang="zh-CN" b="0" dirty="0">
                    <a:latin typeface="+mj-ea"/>
                    <a:ea typeface="+mj-ea"/>
                  </a:rPr>
                  <a:t>16.1ZB </a:t>
                </a:r>
                <a:r>
                  <a:rPr lang="zh-CN" altLang="en-US" b="0" dirty="0">
                    <a:latin typeface="+mj-ea"/>
                    <a:ea typeface="+mj-ea"/>
                  </a:rPr>
                  <a:t>数据的十倍。中国预计到</a:t>
                </a:r>
                <a:r>
                  <a:rPr lang="en-US" altLang="zh-CN" b="0" dirty="0">
                    <a:latin typeface="+mj-ea"/>
                    <a:ea typeface="+mj-ea"/>
                  </a:rPr>
                  <a:t>2025</a:t>
                </a:r>
                <a:r>
                  <a:rPr lang="zh-CN" altLang="en-US" b="0" dirty="0">
                    <a:latin typeface="+mj-ea"/>
                    <a:ea typeface="+mj-ea"/>
                  </a:rPr>
                  <a:t>年将增至</a:t>
                </a:r>
                <a:r>
                  <a:rPr lang="en-US" altLang="zh-CN" b="0" dirty="0">
                    <a:latin typeface="+mj-ea"/>
                    <a:ea typeface="+mj-ea"/>
                  </a:rPr>
                  <a:t>48.6ZB</a:t>
                </a:r>
                <a:r>
                  <a:rPr lang="zh-CN" altLang="en-US" b="0" dirty="0">
                    <a:latin typeface="+mj-ea"/>
                    <a:ea typeface="+mj-ea"/>
                  </a:rPr>
                  <a:t>，将成为全球最大的数据圈。</a:t>
                </a:r>
                <a:endParaRPr lang="en-US" altLang="zh-CN" b="0" dirty="0">
                  <a:latin typeface="+mj-ea"/>
                  <a:ea typeface="+mj-ea"/>
                </a:endParaRPr>
              </a:p>
              <a:p>
                <a:pPr marL="0" lvl="1" indent="0" algn="just">
                  <a:lnSpc>
                    <a:spcPct val="200000"/>
                  </a:lnSpc>
                  <a:buNone/>
                </a:pPr>
                <a:endParaRPr lang="en-US" altLang="zh-CN" dirty="0">
                  <a:latin typeface="+mj-ea"/>
                  <a:ea typeface="+mj-ea"/>
                </a:endParaRPr>
              </a:p>
            </p:txBody>
          </p:sp>
        </mc:Choice>
        <mc:Fallback xmlns="">
          <p:sp>
            <p:nvSpPr>
              <p:cNvPr id="9" name="内容占位符 3">
                <a:extLst>
                  <a:ext uri="{FF2B5EF4-FFF2-40B4-BE49-F238E27FC236}">
                    <a16:creationId xmlns:a16="http://schemas.microsoft.com/office/drawing/2014/main" id="{D16EE22A-41EB-4A36-AA08-58721624DA42}"/>
                  </a:ext>
                </a:extLst>
              </p:cNvPr>
              <p:cNvSpPr txBox="1">
                <a:spLocks noRot="1" noChangeAspect="1" noMove="1" noResize="1" noEditPoints="1" noAdjustHandles="1" noChangeArrowheads="1" noChangeShapeType="1" noTextEdit="1"/>
              </p:cNvSpPr>
              <p:nvPr/>
            </p:nvSpPr>
            <p:spPr>
              <a:xfrm>
                <a:off x="179512" y="843558"/>
                <a:ext cx="8856984" cy="1512168"/>
              </a:xfrm>
              <a:prstGeom prst="rect">
                <a:avLst/>
              </a:prstGeom>
              <a:blipFill>
                <a:blip r:embed="rId2"/>
                <a:stretch>
                  <a:fillRect l="-344" r="-413" b="-3226"/>
                </a:stretch>
              </a:blipFill>
            </p:spPr>
            <p:txBody>
              <a:bodyPr/>
              <a:lstStyle/>
              <a:p>
                <a:r>
                  <a:rPr lang="zh-CN" altLang="en-US">
                    <a:noFill/>
                  </a:rPr>
                  <a:t> </a:t>
                </a:r>
              </a:p>
            </p:txBody>
          </p:sp>
        </mc:Fallback>
      </mc:AlternateContent>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2499742"/>
            <a:ext cx="6840760"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a:extLst>
              <a:ext uri="{FF2B5EF4-FFF2-40B4-BE49-F238E27FC236}">
                <a16:creationId xmlns:a16="http://schemas.microsoft.com/office/drawing/2014/main" xmlns="" id="{6F3A1055-9258-3C0A-5EA7-6EBE95C65065}"/>
              </a:ext>
            </a:extLst>
          </p:cNvPr>
          <p:cNvSpPr txBox="1"/>
          <p:nvPr/>
        </p:nvSpPr>
        <p:spPr>
          <a:xfrm>
            <a:off x="35496" y="195486"/>
            <a:ext cx="9073008" cy="461665"/>
          </a:xfrm>
          <a:prstGeom prst="rect">
            <a:avLst/>
          </a:prstGeom>
          <a:noFill/>
        </p:spPr>
        <p:txBody>
          <a:bodyPr wrap="square" rtlCol="0">
            <a:spAutoFit/>
          </a:bodyPr>
          <a:lstStyle/>
          <a:p>
            <a:pPr algn="ctr"/>
            <a:r>
              <a:rPr lang="zh-CN" altLang="en-US" sz="2400" b="1" dirty="0">
                <a:latin typeface="黑体" panose="02010609060101010101" pitchFamily="49" charset="-122"/>
                <a:ea typeface="黑体" panose="02010609060101010101" pitchFamily="49" charset="-122"/>
              </a:rPr>
              <a:t>课程背景</a:t>
            </a:r>
          </a:p>
        </p:txBody>
      </p:sp>
    </p:spTree>
    <p:extLst>
      <p:ext uri="{BB962C8B-B14F-4D97-AF65-F5344CB8AC3E}">
        <p14:creationId xmlns:p14="http://schemas.microsoft.com/office/powerpoint/2010/main" val="678089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78321"/>
            <a:ext cx="9144000" cy="461665"/>
          </a:xfrm>
          <a:prstGeom prst="rect">
            <a:avLst/>
          </a:prstGeom>
          <a:noFill/>
        </p:spPr>
        <p:txBody>
          <a:bodyPr wrap="square" rtlCol="0">
            <a:spAutoFit/>
          </a:bodyPr>
          <a:lstStyle/>
          <a:p>
            <a:pPr algn="ctr"/>
            <a:r>
              <a:rPr lang="zh-CN" altLang="en-US" sz="2400" b="1" dirty="0"/>
              <a:t>作  业</a:t>
            </a:r>
          </a:p>
        </p:txBody>
      </p:sp>
      <p:sp>
        <p:nvSpPr>
          <p:cNvPr id="3" name="内容占位符 2"/>
          <p:cNvSpPr txBox="1">
            <a:spLocks/>
          </p:cNvSpPr>
          <p:nvPr/>
        </p:nvSpPr>
        <p:spPr>
          <a:xfrm>
            <a:off x="683568" y="987574"/>
            <a:ext cx="7848872" cy="3960440"/>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457200" indent="-457200">
              <a:lnSpc>
                <a:spcPct val="200000"/>
              </a:lnSpc>
              <a:spcBef>
                <a:spcPts val="0"/>
              </a:spcBef>
              <a:buAutoNum type="arabicPeriod"/>
            </a:pPr>
            <a:r>
              <a:rPr lang="zh-CN" altLang="en-US" sz="2400" b="0" dirty="0">
                <a:latin typeface="微软雅黑" panose="020B0503020204020204" pitchFamily="34" charset="-122"/>
                <a:ea typeface="微软雅黑" panose="020B0503020204020204" pitchFamily="34" charset="-122"/>
              </a:rPr>
              <a:t>调查分析数据科学家常用方法、技术与工具；</a:t>
            </a:r>
            <a:endParaRPr lang="en-US" altLang="zh-CN" sz="2400" b="0" dirty="0">
              <a:latin typeface="微软雅黑" panose="020B0503020204020204" pitchFamily="34" charset="-122"/>
              <a:ea typeface="微软雅黑" panose="020B0503020204020204" pitchFamily="34" charset="-122"/>
            </a:endParaRPr>
          </a:p>
          <a:p>
            <a:pPr marL="457200" indent="-457200">
              <a:lnSpc>
                <a:spcPct val="200000"/>
              </a:lnSpc>
              <a:spcBef>
                <a:spcPts val="0"/>
              </a:spcBef>
              <a:buAutoNum type="arabicPeriod"/>
            </a:pPr>
            <a:r>
              <a:rPr lang="zh-CN" altLang="en-US" sz="2400" b="0" dirty="0">
                <a:latin typeface="微软雅黑" panose="020B0503020204020204" pitchFamily="34" charset="-122"/>
                <a:ea typeface="微软雅黑" panose="020B0503020204020204" pitchFamily="34" charset="-122"/>
              </a:rPr>
              <a:t>安装配置环境；</a:t>
            </a:r>
            <a:endParaRPr lang="en-US" altLang="zh-CN" sz="2400" b="0" dirty="0">
              <a:latin typeface="微软雅黑" panose="020B0503020204020204" pitchFamily="34" charset="-122"/>
              <a:ea typeface="微软雅黑" panose="020B0503020204020204" pitchFamily="34" charset="-122"/>
            </a:endParaRPr>
          </a:p>
          <a:p>
            <a:pPr marL="457200" indent="-457200">
              <a:lnSpc>
                <a:spcPct val="200000"/>
              </a:lnSpc>
              <a:spcBef>
                <a:spcPts val="0"/>
              </a:spcBef>
              <a:buAutoNum type="arabicPeriod"/>
            </a:pPr>
            <a:r>
              <a:rPr lang="zh-CN" altLang="en-US" sz="2400" b="0" dirty="0" smtClean="0">
                <a:latin typeface="微软雅黑" panose="020B0503020204020204" pitchFamily="34" charset="-122"/>
                <a:ea typeface="微软雅黑" panose="020B0503020204020204" pitchFamily="34" charset="-122"/>
              </a:rPr>
              <a:t>调查</a:t>
            </a:r>
            <a:r>
              <a:rPr lang="zh-CN" altLang="en-US" sz="2400" b="0" dirty="0">
                <a:latin typeface="微软雅黑" panose="020B0503020204020204" pitchFamily="34" charset="-122"/>
                <a:ea typeface="微软雅黑" panose="020B0503020204020204" pitchFamily="34" charset="-122"/>
              </a:rPr>
              <a:t>分析近</a:t>
            </a:r>
            <a:r>
              <a:rPr lang="en-US" altLang="zh-CN" sz="2400" b="0" dirty="0">
                <a:latin typeface="微软雅黑" panose="020B0503020204020204" pitchFamily="34" charset="-122"/>
                <a:ea typeface="微软雅黑" panose="020B0503020204020204" pitchFamily="34" charset="-122"/>
              </a:rPr>
              <a:t>5</a:t>
            </a:r>
            <a:r>
              <a:rPr lang="zh-CN" altLang="en-US" sz="2400" b="0" dirty="0">
                <a:latin typeface="微软雅黑" panose="020B0503020204020204" pitchFamily="34" charset="-122"/>
                <a:ea typeface="微软雅黑" panose="020B0503020204020204" pitchFamily="34" charset="-122"/>
              </a:rPr>
              <a:t>年在数据科学与大数据领域出版的专著；</a:t>
            </a:r>
            <a:r>
              <a:rPr lang="en-US" altLang="zh-CN" sz="2400" b="0" dirty="0">
                <a:latin typeface="微软雅黑" panose="020B0503020204020204" pitchFamily="34" charset="-122"/>
                <a:ea typeface="微软雅黑" panose="020B0503020204020204" pitchFamily="34" charset="-122"/>
              </a:rPr>
              <a:t>  </a:t>
            </a:r>
          </a:p>
          <a:p>
            <a:pPr marL="0" indent="0">
              <a:lnSpc>
                <a:spcPct val="200000"/>
              </a:lnSpc>
              <a:spcBef>
                <a:spcPts val="0"/>
              </a:spcBef>
            </a:pP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调查关于数据挖掘领域的国内外主要学术期刊；调查</a:t>
            </a:r>
            <a:endParaRPr lang="en-US" altLang="zh-CN" sz="2400" b="0" dirty="0">
              <a:latin typeface="微软雅黑" panose="020B0503020204020204" pitchFamily="34" charset="-122"/>
              <a:ea typeface="微软雅黑" panose="020B0503020204020204" pitchFamily="34" charset="-122"/>
            </a:endParaRPr>
          </a:p>
          <a:p>
            <a:pPr marL="0" indent="0">
              <a:lnSpc>
                <a:spcPct val="200000"/>
              </a:lnSpc>
              <a:spcBef>
                <a:spcPts val="0"/>
              </a:spcBef>
            </a:pPr>
            <a:r>
              <a:rPr lang="en-US" altLang="zh-CN" sz="2400" b="0" dirty="0">
                <a:latin typeface="微软雅黑" panose="020B0503020204020204" pitchFamily="34" charset="-122"/>
                <a:ea typeface="微软雅黑" panose="020B0503020204020204" pitchFamily="34" charset="-122"/>
              </a:rPr>
              <a:t>      </a:t>
            </a:r>
            <a:r>
              <a:rPr lang="zh-CN" altLang="en-US" sz="2400" b="0" dirty="0">
                <a:latin typeface="微软雅黑" panose="020B0503020204020204" pitchFamily="34" charset="-122"/>
                <a:ea typeface="微软雅黑" panose="020B0503020204020204" pitchFamily="34" charset="-122"/>
              </a:rPr>
              <a:t>数据挖掘领域顶级国际会议列表。</a:t>
            </a:r>
          </a:p>
        </p:txBody>
      </p:sp>
    </p:spTree>
    <p:extLst>
      <p:ext uri="{BB962C8B-B14F-4D97-AF65-F5344CB8AC3E}">
        <p14:creationId xmlns:p14="http://schemas.microsoft.com/office/powerpoint/2010/main" val="27878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3">
            <a:extLst>
              <a:ext uri="{FF2B5EF4-FFF2-40B4-BE49-F238E27FC236}">
                <a16:creationId xmlns:a16="http://schemas.microsoft.com/office/drawing/2014/main" xmlns="" id="{D16EE22A-41EB-4A36-AA08-58721624DA42}"/>
              </a:ext>
            </a:extLst>
          </p:cNvPr>
          <p:cNvSpPr txBox="1">
            <a:spLocks/>
          </p:cNvSpPr>
          <p:nvPr/>
        </p:nvSpPr>
        <p:spPr>
          <a:xfrm>
            <a:off x="539552" y="843558"/>
            <a:ext cx="8280920" cy="1152128"/>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marL="285750" indent="-285750">
              <a:lnSpc>
                <a:spcPct val="150000"/>
              </a:lnSpc>
              <a:buFont typeface="Wingdings" pitchFamily="2" charset="2"/>
              <a:buChar char="u"/>
            </a:pPr>
            <a:r>
              <a:rPr lang="zh-CN" altLang="en-US" sz="1800" b="0" dirty="0" smtClean="0">
                <a:latin typeface="+mj-ea"/>
                <a:ea typeface="+mj-ea"/>
              </a:rPr>
              <a:t>数据</a:t>
            </a:r>
            <a:r>
              <a:rPr lang="zh-CN" altLang="en-US" sz="1800" b="0" dirty="0">
                <a:latin typeface="+mj-ea"/>
                <a:ea typeface="+mj-ea"/>
              </a:rPr>
              <a:t>是数字化、网络化和智能化的基础，成为土地、劳动力、资本、技术之后的第五大生产要素；</a:t>
            </a:r>
            <a:r>
              <a:rPr lang="zh-CN" altLang="en-US" sz="1800" dirty="0">
                <a:latin typeface="+mj-ea"/>
                <a:ea typeface="+mj-ea"/>
              </a:rPr>
              <a:t>数据、算法、算力</a:t>
            </a:r>
            <a:r>
              <a:rPr lang="zh-CN" altLang="en-US" sz="1800" b="0" dirty="0">
                <a:latin typeface="+mj-ea"/>
                <a:ea typeface="+mj-ea"/>
              </a:rPr>
              <a:t>是人工智能的三大基石。</a:t>
            </a:r>
            <a:endParaRPr lang="en-US" altLang="zh-CN" sz="1800" b="0" dirty="0">
              <a:latin typeface="+mj-ea"/>
              <a:ea typeface="+mj-ea"/>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187697"/>
            <a:ext cx="3600400" cy="251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0" y="2014558"/>
            <a:ext cx="4464496" cy="2862322"/>
          </a:xfrm>
          <a:prstGeom prst="rect">
            <a:avLst/>
          </a:prstGeom>
          <a:noFill/>
        </p:spPr>
        <p:txBody>
          <a:bodyPr wrap="square" rtlCol="0">
            <a:spAutoFit/>
          </a:bodyPr>
          <a:lstStyle/>
          <a:p>
            <a:pPr marL="285750" indent="-285750">
              <a:lnSpc>
                <a:spcPct val="200000"/>
              </a:lnSpc>
              <a:buFont typeface="Wingdings" pitchFamily="2" charset="2"/>
              <a:buChar char="l"/>
            </a:pPr>
            <a:r>
              <a:rPr lang="zh-CN" altLang="en-US" b="1" dirty="0">
                <a:latin typeface="+mj-ea"/>
                <a:ea typeface="+mj-ea"/>
              </a:rPr>
              <a:t>数据 </a:t>
            </a:r>
            <a:r>
              <a:rPr lang="en-US" altLang="zh-CN" dirty="0">
                <a:latin typeface="+mj-ea"/>
                <a:ea typeface="+mj-ea"/>
              </a:rPr>
              <a:t>—— </a:t>
            </a:r>
            <a:r>
              <a:rPr lang="zh-CN" altLang="en-US" dirty="0">
                <a:latin typeface="+mj-ea"/>
                <a:ea typeface="+mj-ea"/>
              </a:rPr>
              <a:t>人工智能的燃料、</a:t>
            </a:r>
            <a:endParaRPr lang="en-US" altLang="zh-CN" dirty="0">
              <a:latin typeface="+mj-ea"/>
              <a:ea typeface="+mj-ea"/>
            </a:endParaRPr>
          </a:p>
          <a:p>
            <a:pPr marL="285750" indent="-285750">
              <a:lnSpc>
                <a:spcPct val="200000"/>
              </a:lnSpc>
              <a:buFont typeface="Wingdings" pitchFamily="2" charset="2"/>
              <a:buChar char="l"/>
            </a:pPr>
            <a:r>
              <a:rPr lang="zh-CN" altLang="en-US" dirty="0">
                <a:latin typeface="+mj-ea"/>
                <a:ea typeface="+mj-ea"/>
              </a:rPr>
              <a:t>数据的质量和数量决定了</a:t>
            </a:r>
            <a:r>
              <a:rPr lang="en-US" altLang="zh-CN" dirty="0">
                <a:latin typeface="+mj-ea"/>
                <a:ea typeface="+mj-ea"/>
              </a:rPr>
              <a:t>AI</a:t>
            </a:r>
            <a:r>
              <a:rPr lang="zh-CN" altLang="en-US" dirty="0">
                <a:latin typeface="+mj-ea"/>
                <a:ea typeface="+mj-ea"/>
              </a:rPr>
              <a:t>的性能；</a:t>
            </a:r>
            <a:endParaRPr lang="en-US" altLang="zh-CN" dirty="0">
              <a:latin typeface="+mj-ea"/>
              <a:ea typeface="+mj-ea"/>
            </a:endParaRPr>
          </a:p>
          <a:p>
            <a:pPr marL="285750" indent="-285750">
              <a:lnSpc>
                <a:spcPct val="200000"/>
              </a:lnSpc>
              <a:buFont typeface="Wingdings" pitchFamily="2" charset="2"/>
              <a:buChar char="l"/>
            </a:pPr>
            <a:r>
              <a:rPr lang="zh-CN" altLang="en-US" dirty="0">
                <a:latin typeface="+mj-ea"/>
                <a:ea typeface="+mj-ea"/>
              </a:rPr>
              <a:t>数据规模迅速增长，然而高质量数据资源稀缺、数据标注成本高，同时数据孤岛、数据隐私保护等问题依然存在。</a:t>
            </a:r>
          </a:p>
        </p:txBody>
      </p:sp>
      <p:sp>
        <p:nvSpPr>
          <p:cNvPr id="4" name="文本框 3">
            <a:extLst>
              <a:ext uri="{FF2B5EF4-FFF2-40B4-BE49-F238E27FC236}">
                <a16:creationId xmlns:a16="http://schemas.microsoft.com/office/drawing/2014/main" xmlns="" id="{64B4D539-3EF3-CDD0-490D-A77F3600C521}"/>
              </a:ext>
            </a:extLst>
          </p:cNvPr>
          <p:cNvSpPr txBox="1"/>
          <p:nvPr/>
        </p:nvSpPr>
        <p:spPr>
          <a:xfrm>
            <a:off x="0" y="51470"/>
            <a:ext cx="9144000" cy="719556"/>
          </a:xfrm>
          <a:prstGeom prst="rect">
            <a:avLst/>
          </a:prstGeom>
          <a:noFill/>
        </p:spPr>
        <p:txBody>
          <a:bodyPr wrap="square">
            <a:spAutoFit/>
          </a:bodyPr>
          <a:lstStyle/>
          <a:p>
            <a:pPr algn="ctr">
              <a:lnSpc>
                <a:spcPct val="200000"/>
              </a:lnSpc>
            </a:pPr>
            <a:r>
              <a:rPr kumimoji="1" lang="zh-CN" altLang="en-US" sz="2400" b="1" dirty="0">
                <a:latin typeface="+mj-ea"/>
                <a:ea typeface="+mj-ea"/>
              </a:rPr>
              <a:t>课程背景</a:t>
            </a:r>
            <a:endParaRPr kumimoji="1" lang="en-US" altLang="zh-CN" sz="2400" b="1" dirty="0">
              <a:latin typeface="+mj-ea"/>
              <a:ea typeface="+mj-ea"/>
            </a:endParaRPr>
          </a:p>
        </p:txBody>
      </p:sp>
    </p:spTree>
    <p:extLst>
      <p:ext uri="{BB962C8B-B14F-4D97-AF65-F5344CB8AC3E}">
        <p14:creationId xmlns:p14="http://schemas.microsoft.com/office/powerpoint/2010/main" val="1849337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491888" y="1059582"/>
            <a:ext cx="2664289" cy="573211"/>
            <a:chOff x="3491880" y="1066081"/>
            <a:chExt cx="1086274" cy="378619"/>
          </a:xfrm>
        </p:grpSpPr>
        <p:sp>
          <p:nvSpPr>
            <p:cNvPr id="4" name="圆角矩形 4"/>
            <p:cNvSpPr>
              <a:spLocks noChangeArrowheads="1"/>
            </p:cNvSpPr>
            <p:nvPr/>
          </p:nvSpPr>
          <p:spPr bwMode="auto">
            <a:xfrm>
              <a:off x="3491880" y="1066081"/>
              <a:ext cx="225315"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800" b="1">
                  <a:solidFill>
                    <a:srgbClr val="FFFFFF"/>
                  </a:solidFill>
                  <a:latin typeface="+mj-ea"/>
                  <a:ea typeface="+mj-ea"/>
                  <a:cs typeface="Arial Unicode MS" pitchFamily="34" charset="-122"/>
                  <a:sym typeface="Arial Unicode MS" pitchFamily="34" charset="-122"/>
                </a:rPr>
                <a:t>1</a:t>
              </a:r>
              <a:endParaRPr lang="zh-CN" altLang="en-US" sz="2800" b="1">
                <a:solidFill>
                  <a:srgbClr val="FFFFFF"/>
                </a:solidFill>
                <a:latin typeface="+mj-ea"/>
                <a:ea typeface="+mj-ea"/>
                <a:cs typeface="Arial Unicode MS" pitchFamily="34" charset="-122"/>
                <a:sym typeface="Arial Unicode MS" pitchFamily="34" charset="-122"/>
              </a:endParaRPr>
            </a:p>
          </p:txBody>
        </p:sp>
        <p:sp>
          <p:nvSpPr>
            <p:cNvPr id="5" name="矩形 5"/>
            <p:cNvSpPr>
              <a:spLocks noChangeArrowheads="1"/>
            </p:cNvSpPr>
            <p:nvPr/>
          </p:nvSpPr>
          <p:spPr bwMode="auto">
            <a:xfrm>
              <a:off x="3768772" y="1090476"/>
              <a:ext cx="809382" cy="28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solidFill>
                    <a:srgbClr val="00B0F0"/>
                  </a:solidFill>
                  <a:latin typeface="+mj-ea"/>
                  <a:ea typeface="+mj-ea"/>
                </a:rPr>
                <a:t>数据和大数据</a:t>
              </a:r>
              <a:endParaRPr lang="zh-CN" altLang="zh-CN" sz="2400" b="1" dirty="0">
                <a:solidFill>
                  <a:srgbClr val="00B0F0"/>
                </a:solidFill>
                <a:latin typeface="+mj-ea"/>
                <a:ea typeface="+mj-ea"/>
              </a:endParaRPr>
            </a:p>
          </p:txBody>
        </p:sp>
      </p:grpSp>
      <p:grpSp>
        <p:nvGrpSpPr>
          <p:cNvPr id="10" name="组合 9"/>
          <p:cNvGrpSpPr/>
          <p:nvPr/>
        </p:nvGrpSpPr>
        <p:grpSpPr>
          <a:xfrm>
            <a:off x="3491882" y="2062946"/>
            <a:ext cx="3628566" cy="573211"/>
            <a:chOff x="3491880" y="1833091"/>
            <a:chExt cx="2486006" cy="378619"/>
          </a:xfrm>
        </p:grpSpPr>
        <p:sp>
          <p:nvSpPr>
            <p:cNvPr id="6" name="圆角矩形 6"/>
            <p:cNvSpPr>
              <a:spLocks noChangeArrowheads="1"/>
            </p:cNvSpPr>
            <p:nvPr/>
          </p:nvSpPr>
          <p:spPr bwMode="auto">
            <a:xfrm>
              <a:off x="3491880" y="1833091"/>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800" b="1">
                  <a:solidFill>
                    <a:srgbClr val="FFFFFF"/>
                  </a:solidFill>
                  <a:latin typeface="+mj-ea"/>
                  <a:ea typeface="+mj-ea"/>
                  <a:cs typeface="Arial Unicode MS" pitchFamily="34" charset="-122"/>
                  <a:sym typeface="Arial Unicode MS" pitchFamily="34" charset="-122"/>
                </a:rPr>
                <a:t>2</a:t>
              </a:r>
              <a:endParaRPr lang="zh-CN" altLang="en-US" sz="2800" b="1">
                <a:solidFill>
                  <a:srgbClr val="FFFFFF"/>
                </a:solidFill>
                <a:latin typeface="+mj-ea"/>
                <a:ea typeface="+mj-ea"/>
                <a:cs typeface="Arial Unicode MS" pitchFamily="34" charset="-122"/>
                <a:sym typeface="Arial Unicode MS" pitchFamily="34" charset="-122"/>
              </a:endParaRPr>
            </a:p>
          </p:txBody>
        </p:sp>
        <p:sp>
          <p:nvSpPr>
            <p:cNvPr id="7" name="矩形 7"/>
            <p:cNvSpPr>
              <a:spLocks noChangeArrowheads="1"/>
            </p:cNvSpPr>
            <p:nvPr/>
          </p:nvSpPr>
          <p:spPr bwMode="auto">
            <a:xfrm>
              <a:off x="3985220" y="1889111"/>
              <a:ext cx="1992666" cy="28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mj-ea"/>
                  <a:ea typeface="+mj-ea"/>
                </a:rPr>
                <a:t>数据科学的理论基础</a:t>
              </a:r>
              <a:endParaRPr lang="zh-CN" altLang="zh-CN" sz="2400" b="1" dirty="0">
                <a:latin typeface="+mj-ea"/>
                <a:ea typeface="+mj-ea"/>
              </a:endParaRPr>
            </a:p>
          </p:txBody>
        </p:sp>
      </p:grpSp>
      <p:grpSp>
        <p:nvGrpSpPr>
          <p:cNvPr id="3" name="组合 2"/>
          <p:cNvGrpSpPr/>
          <p:nvPr/>
        </p:nvGrpSpPr>
        <p:grpSpPr>
          <a:xfrm>
            <a:off x="3491880" y="3078659"/>
            <a:ext cx="3628571" cy="573211"/>
            <a:chOff x="3491880" y="2653974"/>
            <a:chExt cx="2486010" cy="378619"/>
          </a:xfrm>
        </p:grpSpPr>
        <p:sp>
          <p:nvSpPr>
            <p:cNvPr id="8" name="圆角矩形 8"/>
            <p:cNvSpPr>
              <a:spLocks noChangeArrowheads="1"/>
            </p:cNvSpPr>
            <p:nvPr/>
          </p:nvSpPr>
          <p:spPr bwMode="auto">
            <a:xfrm>
              <a:off x="3491880" y="2653974"/>
              <a:ext cx="378619" cy="378619"/>
            </a:xfrm>
            <a:prstGeom prst="roundRect">
              <a:avLst>
                <a:gd name="adj" fmla="val 16667"/>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800" b="1">
                  <a:solidFill>
                    <a:srgbClr val="FFFFFF"/>
                  </a:solidFill>
                  <a:latin typeface="+mj-ea"/>
                  <a:ea typeface="+mj-ea"/>
                  <a:cs typeface="Arial Unicode MS" pitchFamily="34" charset="-122"/>
                  <a:sym typeface="Arial Unicode MS" pitchFamily="34" charset="-122"/>
                </a:rPr>
                <a:t>3</a:t>
              </a:r>
              <a:endParaRPr lang="zh-CN" altLang="en-US" sz="2800" b="1">
                <a:solidFill>
                  <a:srgbClr val="FFFFFF"/>
                </a:solidFill>
                <a:latin typeface="+mj-ea"/>
                <a:ea typeface="+mj-ea"/>
                <a:cs typeface="Arial Unicode MS" pitchFamily="34" charset="-122"/>
                <a:sym typeface="Arial Unicode MS" pitchFamily="34" charset="-122"/>
              </a:endParaRPr>
            </a:p>
          </p:txBody>
        </p:sp>
        <p:sp>
          <p:nvSpPr>
            <p:cNvPr id="9" name="矩形 9"/>
            <p:cNvSpPr>
              <a:spLocks noChangeArrowheads="1"/>
            </p:cNvSpPr>
            <p:nvPr/>
          </p:nvSpPr>
          <p:spPr bwMode="auto">
            <a:xfrm>
              <a:off x="3985223" y="2704973"/>
              <a:ext cx="1992667" cy="289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r>
                <a:rPr lang="zh-CN" altLang="en-US" sz="2400" b="1" dirty="0">
                  <a:latin typeface="+mj-ea"/>
                  <a:ea typeface="+mj-ea"/>
                </a:rPr>
                <a:t>数据分析的应用实践</a:t>
              </a:r>
            </a:p>
          </p:txBody>
        </p:sp>
      </p:grpSp>
      <p:sp>
        <p:nvSpPr>
          <p:cNvPr id="14" name="矩形 33"/>
          <p:cNvSpPr>
            <a:spLocks noChangeArrowheads="1"/>
          </p:cNvSpPr>
          <p:nvPr/>
        </p:nvSpPr>
        <p:spPr bwMode="auto">
          <a:xfrm>
            <a:off x="-9525" y="1488"/>
            <a:ext cx="2790825" cy="5143500"/>
          </a:xfrm>
          <a:prstGeom prst="rect">
            <a:avLst/>
          </a:prstGeom>
          <a:solidFill>
            <a:srgbClr val="0070C0"/>
          </a:solidFill>
          <a:ln>
            <a:noFill/>
          </a:ln>
          <a:extLst>
            <a:ext uri="{91240B29-F687-4F45-9708-019B960494DF}">
              <a14:hiddenLine xmlns:a14="http://schemas.microsoft.com/office/drawing/2010/main" w="25400" cap="flat" cmpd="sng">
                <a:solidFill>
                  <a:srgbClr val="395E8A"/>
                </a:solidFill>
                <a:bevel/>
                <a:headEnd/>
                <a:tailEnd/>
              </a14:hiddenLine>
            </a:ext>
          </a:extLst>
        </p:spPr>
        <p:txBody>
          <a:bodyPr lIns="68580" tIns="34290" rIns="68580" bIns="34290" anchor="ctr"/>
          <a:lstStyle/>
          <a:p>
            <a:pPr algn="ctr"/>
            <a:r>
              <a:rPr lang="en-US" sz="2400">
                <a:solidFill>
                  <a:srgbClr val="FFFFFF"/>
                </a:solidFill>
                <a:latin typeface="Times New Roman" pitchFamily="18" charset="0"/>
                <a:ea typeface="黑体" pitchFamily="49" charset="-122"/>
                <a:sym typeface="Times New Roman" pitchFamily="18" charset="0"/>
              </a:rPr>
              <a:t>          </a:t>
            </a:r>
            <a:endParaRPr lang="zh-CN" altLang="en-US">
              <a:solidFill>
                <a:srgbClr val="FFFFFF"/>
              </a:solidFill>
              <a:latin typeface="黑体" pitchFamily="49" charset="-122"/>
              <a:ea typeface="黑体" pitchFamily="49" charset="-122"/>
              <a:sym typeface="黑体" pitchFamily="49" charset="-122"/>
            </a:endParaRPr>
          </a:p>
        </p:txBody>
      </p:sp>
      <p:sp>
        <p:nvSpPr>
          <p:cNvPr id="15" name="矩形 34"/>
          <p:cNvSpPr>
            <a:spLocks noChangeArrowheads="1"/>
          </p:cNvSpPr>
          <p:nvPr/>
        </p:nvSpPr>
        <p:spPr bwMode="auto">
          <a:xfrm>
            <a:off x="697706" y="555526"/>
            <a:ext cx="1725216" cy="83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zh-CN" altLang="en-US" sz="5000">
                <a:solidFill>
                  <a:schemeClr val="bg1"/>
                </a:solidFill>
                <a:latin typeface="黑体" pitchFamily="49" charset="-122"/>
                <a:ea typeface="黑体" pitchFamily="49" charset="-122"/>
                <a:sym typeface="黑体" pitchFamily="49" charset="-122"/>
              </a:rPr>
              <a:t>目 录</a:t>
            </a:r>
          </a:p>
        </p:txBody>
      </p:sp>
      <p:sp>
        <p:nvSpPr>
          <p:cNvPr id="16" name="矩形 35"/>
          <p:cNvSpPr>
            <a:spLocks noChangeArrowheads="1"/>
          </p:cNvSpPr>
          <p:nvPr/>
        </p:nvSpPr>
        <p:spPr bwMode="auto">
          <a:xfrm>
            <a:off x="942975" y="1563638"/>
            <a:ext cx="1234679"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p>
            <a:pPr algn="ctr"/>
            <a:r>
              <a:rPr lang="en-US" sz="2400" dirty="0">
                <a:solidFill>
                  <a:schemeClr val="bg1"/>
                </a:solidFill>
                <a:latin typeface="Times New Roman" pitchFamily="18" charset="0"/>
                <a:ea typeface="黑体" pitchFamily="49" charset="-122"/>
                <a:sym typeface="Times New Roman" pitchFamily="18" charset="0"/>
              </a:rPr>
              <a:t>Contents</a:t>
            </a:r>
            <a:endParaRPr lang="zh-CN" altLang="en-US" dirty="0"/>
          </a:p>
        </p:txBody>
      </p:sp>
    </p:spTree>
    <p:extLst>
      <p:ext uri="{BB962C8B-B14F-4D97-AF65-F5344CB8AC3E}">
        <p14:creationId xmlns:p14="http://schemas.microsoft.com/office/powerpoint/2010/main" val="115938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703280" y="1"/>
            <a:ext cx="7440720" cy="771549"/>
          </a:xfrm>
          <a:prstGeom prst="rect">
            <a:avLst/>
          </a:prstGeom>
        </p:spPr>
        <p:txBody>
          <a:bodyPr vert="horz" lIns="91440" tIns="45720" rIns="91440" bIns="45720" rtlCol="0" anchor="ctr">
            <a:noAutofit/>
          </a:bodyPr>
          <a:lstStyle>
            <a:lvl1pPr algn="l" rtl="0" eaLnBrk="0" fontAlgn="base" hangingPunct="0">
              <a:spcBef>
                <a:spcPct val="0"/>
              </a:spcBef>
              <a:spcAft>
                <a:spcPct val="0"/>
              </a:spcAft>
              <a:defRPr sz="2800" kern="1200" cap="all">
                <a:solidFill>
                  <a:schemeClr val="tx1"/>
                </a:solidFill>
                <a:latin typeface="+mj-lt"/>
                <a:ea typeface="+mj-ea"/>
                <a:cs typeface="+mj-cs"/>
              </a:defRPr>
            </a:lvl1pPr>
            <a:lvl2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5pPr>
            <a:lvl6pPr marL="4572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6pPr>
            <a:lvl7pPr marL="9144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7pPr>
            <a:lvl8pPr marL="13716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8pPr>
            <a:lvl9pPr marL="1828800" algn="l" rtl="0" fontAlgn="base">
              <a:spcBef>
                <a:spcPct val="0"/>
              </a:spcBef>
              <a:spcAft>
                <a:spcPct val="0"/>
              </a:spcAft>
              <a:defRPr sz="2800">
                <a:solidFill>
                  <a:schemeClr val="tx1"/>
                </a:solidFill>
                <a:latin typeface="Franklin Gothic Medium" panose="020B0603020102020204" pitchFamily="34" charset="0"/>
                <a:ea typeface="微软雅黑" panose="020B0503020204020204" pitchFamily="34" charset="-122"/>
              </a:defRPr>
            </a:lvl9pPr>
          </a:lstStyle>
          <a:p>
            <a:pPr algn="ctr">
              <a:lnSpc>
                <a:spcPct val="150000"/>
              </a:lnSpc>
            </a:pPr>
            <a:r>
              <a:rPr lang="zh-CN" altLang="en-US" dirty="0"/>
              <a:t>数据的概念</a:t>
            </a:r>
          </a:p>
        </p:txBody>
      </p:sp>
      <p:sp>
        <p:nvSpPr>
          <p:cNvPr id="3" name="内容占位符 2"/>
          <p:cNvSpPr txBox="1"/>
          <p:nvPr/>
        </p:nvSpPr>
        <p:spPr>
          <a:xfrm>
            <a:off x="1763688" y="843558"/>
            <a:ext cx="7272808" cy="4248472"/>
          </a:xfrm>
          <a:prstGeom prst="rect">
            <a:avLst/>
          </a:prstGeom>
        </p:spPr>
        <p:txBody>
          <a:bodyPr/>
          <a:lstStyle>
            <a:lvl1pPr marL="342900" indent="-342900" algn="l" rtl="0" eaLnBrk="0" fontAlgn="base" hangingPunct="0">
              <a:spcBef>
                <a:spcPts val="800"/>
              </a:spcBef>
              <a:spcAft>
                <a:spcPct val="0"/>
              </a:spcAft>
              <a:buFont typeface="Arial" panose="020B0604020202020204" pitchFamily="34" charset="0"/>
              <a:defRPr sz="1600" b="1" kern="1200">
                <a:solidFill>
                  <a:schemeClr val="tx1"/>
                </a:solidFill>
                <a:latin typeface="+mn-lt"/>
                <a:ea typeface="+mn-ea"/>
                <a:cs typeface="+mn-cs"/>
              </a:defRPr>
            </a:lvl1pPr>
            <a:lvl2pPr marL="1733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2pPr>
            <a:lvl3pPr marL="4019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3pPr>
            <a:lvl4pPr marL="630555" indent="-163830"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4pPr>
            <a:lvl5pPr marL="859155" indent="-173355" algn="l" rtl="0" eaLnBrk="0" fontAlgn="base" hangingPunct="0">
              <a:spcBef>
                <a:spcPts val="300"/>
              </a:spcBef>
              <a:spcAft>
                <a:spcPct val="0"/>
              </a:spcAft>
              <a:buClr>
                <a:schemeClr val="accent2"/>
              </a:buClr>
              <a:buFont typeface="Wingdings" panose="05000000000000000000" pitchFamily="2" charset="2"/>
              <a:buChar char="§"/>
              <a:defRPr sz="1600" kern="1200">
                <a:solidFill>
                  <a:schemeClr val="tx1"/>
                </a:solidFill>
                <a:latin typeface="+mn-lt"/>
                <a:ea typeface="+mn-ea"/>
                <a:cs typeface="+mn-cs"/>
              </a:defRPr>
            </a:lvl5pPr>
            <a:lvl6pPr marL="1097280" indent="-173990"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6pPr>
            <a:lvl7pPr marL="13531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7pPr>
            <a:lvl8pPr marL="1581785"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8pPr>
            <a:lvl9pPr marL="1791970" indent="-164465" algn="l" defTabSz="914400" rtl="0" eaLnBrk="1" latinLnBrk="0" hangingPunct="1">
              <a:spcBef>
                <a:spcPts val="300"/>
              </a:spcBef>
              <a:buClr>
                <a:schemeClr val="accent2"/>
              </a:buClr>
              <a:buFont typeface="Wingdings" panose="05000000000000000000" pitchFamily="2" charset="2"/>
              <a:buChar char="§"/>
              <a:defRPr sz="1400" kern="1200">
                <a:solidFill>
                  <a:schemeClr val="tx1"/>
                </a:solidFill>
                <a:latin typeface="+mn-lt"/>
                <a:ea typeface="+mn-ea"/>
                <a:cs typeface="+mn-cs"/>
              </a:defRPr>
            </a:lvl9pPr>
          </a:lstStyle>
          <a:p>
            <a:pPr>
              <a:lnSpc>
                <a:spcPct val="150000"/>
              </a:lnSpc>
              <a:buFont typeface="Wingdings" pitchFamily="2" charset="2"/>
              <a:buChar char="l"/>
            </a:pPr>
            <a:r>
              <a:rPr lang="zh-CN" altLang="en-US" sz="2400" dirty="0">
                <a:latin typeface="+mj-ea"/>
                <a:ea typeface="+mj-ea"/>
              </a:rPr>
              <a:t>统计学：</a:t>
            </a:r>
            <a:r>
              <a:rPr lang="zh-CN" altLang="en-US" sz="1800" b="0" dirty="0">
                <a:latin typeface="+mj-ea"/>
                <a:ea typeface="+mj-ea"/>
              </a:rPr>
              <a:t>为了找出问题背后的规律而需要的，与问题相关的变量的观测值，是对客观现象进行计量的结果。</a:t>
            </a:r>
          </a:p>
          <a:p>
            <a:pPr>
              <a:lnSpc>
                <a:spcPct val="150000"/>
              </a:lnSpc>
              <a:spcBef>
                <a:spcPts val="1800"/>
              </a:spcBef>
              <a:buFont typeface="Wingdings" pitchFamily="2" charset="2"/>
              <a:buChar char="l"/>
            </a:pPr>
            <a:r>
              <a:rPr lang="zh-CN" altLang="en-US" sz="2400" dirty="0">
                <a:latin typeface="+mj-ea"/>
                <a:ea typeface="+mj-ea"/>
              </a:rPr>
              <a:t>计算机科学：</a:t>
            </a:r>
            <a:r>
              <a:rPr lang="zh-CN" altLang="en-US" sz="1800" b="0" dirty="0">
                <a:latin typeface="+mj-ea"/>
                <a:ea typeface="+mj-ea"/>
              </a:rPr>
              <a:t>所有能输入到计算机，并被计算机程序处理的符号总称，是用于输入电子计算机进行处理，具有一定意义的数字、字母、符号和模拟量等的通称。</a:t>
            </a:r>
          </a:p>
          <a:p>
            <a:pPr>
              <a:lnSpc>
                <a:spcPct val="150000"/>
              </a:lnSpc>
              <a:spcBef>
                <a:spcPts val="1800"/>
              </a:spcBef>
              <a:buFont typeface="Wingdings" pitchFamily="2" charset="2"/>
              <a:buChar char="l"/>
            </a:pPr>
            <a:r>
              <a:rPr lang="zh-CN" altLang="en-US" sz="2400" dirty="0">
                <a:latin typeface="+mj-ea"/>
                <a:ea typeface="+mj-ea"/>
              </a:rPr>
              <a:t>数据科学：</a:t>
            </a:r>
            <a:r>
              <a:rPr lang="zh-CN" altLang="en-US" sz="1800" b="0" dirty="0">
                <a:latin typeface="+mj-ea"/>
                <a:ea typeface="+mj-ea"/>
              </a:rPr>
              <a:t>在一定背景下有意义的对于现实世界中的事物定性或定量的记录。各种符号（如字符、数字等）的组合、语音、图形、图像、动画、视频、多媒体和富媒体</a:t>
            </a:r>
            <a:r>
              <a:rPr lang="en-US" altLang="zh-CN" sz="1800" b="0" dirty="0">
                <a:latin typeface="+mj-ea"/>
                <a:ea typeface="+mj-ea"/>
              </a:rPr>
              <a:t>.</a:t>
            </a:r>
            <a:endParaRPr lang="zh-CN" altLang="en-US" sz="1800" b="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a:srcRect/>
          <a:stretch>
            <a:fillRect/>
          </a:stretch>
        </p:blipFill>
        <p:spPr bwMode="auto">
          <a:xfrm>
            <a:off x="1763688" y="2067694"/>
            <a:ext cx="3811559" cy="2088232"/>
          </a:xfrm>
          <a:prstGeom prst="rect">
            <a:avLst/>
          </a:prstGeom>
          <a:solidFill>
            <a:schemeClr val="tx2">
              <a:lumMod val="5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TextBox 3"/>
          <p:cNvSpPr txBox="1"/>
          <p:nvPr/>
        </p:nvSpPr>
        <p:spPr>
          <a:xfrm>
            <a:off x="5687840" y="843557"/>
            <a:ext cx="3348656" cy="3877985"/>
          </a:xfrm>
          <a:prstGeom prst="rect">
            <a:avLst/>
          </a:prstGeom>
          <a:solidFill>
            <a:schemeClr val="bg1"/>
          </a:solidFill>
          <a:ln>
            <a:noFill/>
            <a:prstDash val="dash"/>
          </a:ln>
        </p:spPr>
        <p:txBody>
          <a:bodyPr wrap="square" rtlCol="0">
            <a:spAutoFit/>
          </a:bodyPr>
          <a:lstStyle/>
          <a:p>
            <a:pPr marL="171450" indent="-171450">
              <a:lnSpc>
                <a:spcPct val="150000"/>
              </a:lnSpc>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富媒体</a:t>
            </a:r>
            <a:r>
              <a:rPr lang="zh-CN" altLang="en-US" sz="2000"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Rich Media</a:t>
            </a:r>
            <a:r>
              <a:rPr lang="zh-CN" altLang="en-US" sz="2000" dirty="0">
                <a:latin typeface="微软雅黑" panose="020B0503020204020204" pitchFamily="34" charset="-122"/>
                <a:ea typeface="微软雅黑" panose="020B0503020204020204" pitchFamily="34" charset="-122"/>
              </a:rPr>
              <a:t>）</a:t>
            </a:r>
            <a:r>
              <a:rPr lang="zh-CN" altLang="en-US" dirty="0">
                <a:latin typeface="+mj-ea"/>
                <a:ea typeface="+mj-ea"/>
              </a:rPr>
              <a:t>本身并不是一种具体的互联网媒体形式，而是指具有</a:t>
            </a:r>
            <a:r>
              <a:rPr lang="zh-CN" altLang="en-US" dirty="0">
                <a:latin typeface="+mj-ea"/>
                <a:ea typeface="+mj-ea"/>
                <a:hlinkClick r:id="rId3"/>
              </a:rPr>
              <a:t>动画</a:t>
            </a:r>
            <a:r>
              <a:rPr lang="zh-CN" altLang="en-US" dirty="0">
                <a:latin typeface="+mj-ea"/>
                <a:ea typeface="+mj-ea"/>
              </a:rPr>
              <a:t>、</a:t>
            </a:r>
            <a:r>
              <a:rPr lang="zh-CN" altLang="en-US" dirty="0">
                <a:latin typeface="+mj-ea"/>
                <a:ea typeface="+mj-ea"/>
                <a:hlinkClick r:id="rId4"/>
              </a:rPr>
              <a:t>声音</a:t>
            </a:r>
            <a:r>
              <a:rPr lang="zh-CN" altLang="en-US" dirty="0">
                <a:latin typeface="+mj-ea"/>
                <a:ea typeface="+mj-ea"/>
              </a:rPr>
              <a:t>、</a:t>
            </a:r>
            <a:r>
              <a:rPr lang="zh-CN" altLang="en-US" dirty="0">
                <a:latin typeface="+mj-ea"/>
                <a:ea typeface="+mj-ea"/>
                <a:hlinkClick r:id="rId5"/>
              </a:rPr>
              <a:t>视频</a:t>
            </a:r>
            <a:r>
              <a:rPr lang="zh-CN" altLang="en-US" dirty="0">
                <a:latin typeface="+mj-ea"/>
                <a:ea typeface="+mj-ea"/>
              </a:rPr>
              <a:t>和</a:t>
            </a:r>
            <a:r>
              <a:rPr lang="en-US" altLang="zh-CN" dirty="0">
                <a:latin typeface="+mj-ea"/>
                <a:ea typeface="+mj-ea"/>
              </a:rPr>
              <a:t>/</a:t>
            </a:r>
            <a:r>
              <a:rPr lang="zh-CN" altLang="en-US" dirty="0">
                <a:latin typeface="+mj-ea"/>
                <a:ea typeface="+mj-ea"/>
              </a:rPr>
              <a:t>或交互性的信息传播方法。包含流媒体、</a:t>
            </a:r>
            <a:r>
              <a:rPr lang="zh-CN" altLang="en-US" dirty="0">
                <a:solidFill>
                  <a:schemeClr val="accent4"/>
                </a:solidFill>
                <a:latin typeface="+mj-ea"/>
                <a:ea typeface="+mj-ea"/>
                <a:hlinkClick r:id="rId4"/>
              </a:rPr>
              <a:t>声音</a:t>
            </a:r>
            <a:r>
              <a:rPr lang="zh-CN" altLang="en-US" dirty="0">
                <a:solidFill>
                  <a:schemeClr val="accent4"/>
                </a:solidFill>
                <a:latin typeface="+mj-ea"/>
                <a:ea typeface="+mj-ea"/>
              </a:rPr>
              <a:t>、</a:t>
            </a:r>
            <a:r>
              <a:rPr lang="en-US" altLang="zh-CN" dirty="0">
                <a:solidFill>
                  <a:schemeClr val="accent4"/>
                </a:solidFill>
                <a:latin typeface="+mj-ea"/>
                <a:ea typeface="+mj-ea"/>
                <a:hlinkClick r:id="rId6"/>
              </a:rPr>
              <a:t>Flash</a:t>
            </a:r>
            <a:r>
              <a:rPr lang="zh-CN" altLang="en-US" dirty="0">
                <a:solidFill>
                  <a:schemeClr val="accent4"/>
                </a:solidFill>
                <a:latin typeface="+mj-ea"/>
                <a:ea typeface="+mj-ea"/>
              </a:rPr>
              <a:t>、</a:t>
            </a:r>
            <a:r>
              <a:rPr lang="zh-CN" altLang="en-US" dirty="0">
                <a:latin typeface="+mj-ea"/>
                <a:ea typeface="+mj-ea"/>
              </a:rPr>
              <a:t>以及</a:t>
            </a:r>
            <a:r>
              <a:rPr lang="en-US" altLang="zh-CN" dirty="0">
                <a:latin typeface="+mj-ea"/>
                <a:ea typeface="+mj-ea"/>
              </a:rPr>
              <a:t>Java</a:t>
            </a:r>
            <a:r>
              <a:rPr lang="zh-CN" altLang="en-US" dirty="0">
                <a:latin typeface="+mj-ea"/>
                <a:ea typeface="+mj-ea"/>
              </a:rPr>
              <a:t>、</a:t>
            </a:r>
            <a:r>
              <a:rPr lang="en-US" altLang="zh-CN" dirty="0" err="1">
                <a:latin typeface="+mj-ea"/>
                <a:ea typeface="+mj-ea"/>
              </a:rPr>
              <a:t>Javascript</a:t>
            </a:r>
            <a:r>
              <a:rPr lang="zh-CN" altLang="en-US" dirty="0">
                <a:latin typeface="+mj-ea"/>
                <a:ea typeface="+mj-ea"/>
              </a:rPr>
              <a:t>、</a:t>
            </a:r>
            <a:r>
              <a:rPr lang="en-US" altLang="zh-CN" dirty="0">
                <a:latin typeface="+mj-ea"/>
                <a:ea typeface="+mj-ea"/>
              </a:rPr>
              <a:t>DHTML</a:t>
            </a:r>
            <a:r>
              <a:rPr lang="zh-CN" altLang="en-US" dirty="0">
                <a:latin typeface="+mj-ea"/>
                <a:ea typeface="+mj-ea"/>
              </a:rPr>
              <a:t>等程序设计语言的形式之一或者几种的组合。</a:t>
            </a:r>
          </a:p>
        </p:txBody>
      </p:sp>
      <p:cxnSp>
        <p:nvCxnSpPr>
          <p:cNvPr id="5" name="直接连接符 4">
            <a:extLst>
              <a:ext uri="{FF2B5EF4-FFF2-40B4-BE49-F238E27FC236}">
                <a16:creationId xmlns:a16="http://schemas.microsoft.com/office/drawing/2014/main" xmlns="" id="{62F8FFC7-51DC-4E75-B4D8-CED812FDC273}"/>
              </a:ext>
            </a:extLst>
          </p:cNvPr>
          <p:cNvCxnSpPr>
            <a:cxnSpLocks/>
          </p:cNvCxnSpPr>
          <p:nvPr/>
        </p:nvCxnSpPr>
        <p:spPr>
          <a:xfrm>
            <a:off x="5687840" y="835575"/>
            <a:ext cx="3353401" cy="0"/>
          </a:xfrm>
          <a:prstGeom prst="line">
            <a:avLst/>
          </a:prstGeom>
        </p:spPr>
        <p:style>
          <a:lnRef idx="1">
            <a:schemeClr val="dk1"/>
          </a:lnRef>
          <a:fillRef idx="0">
            <a:schemeClr val="dk1"/>
          </a:fillRef>
          <a:effectRef idx="0">
            <a:schemeClr val="dk1"/>
          </a:effectRef>
          <a:fontRef idx="minor">
            <a:schemeClr val="tx1"/>
          </a:fontRef>
        </p:style>
      </p:cxnSp>
      <p:cxnSp>
        <p:nvCxnSpPr>
          <p:cNvPr id="6" name="直接连接符 5">
            <a:extLst>
              <a:ext uri="{FF2B5EF4-FFF2-40B4-BE49-F238E27FC236}">
                <a16:creationId xmlns:a16="http://schemas.microsoft.com/office/drawing/2014/main" xmlns="" id="{E5E43A85-8F9D-4816-8913-84D3B0165C47}"/>
              </a:ext>
            </a:extLst>
          </p:cNvPr>
          <p:cNvCxnSpPr>
            <a:cxnSpLocks/>
          </p:cNvCxnSpPr>
          <p:nvPr/>
        </p:nvCxnSpPr>
        <p:spPr>
          <a:xfrm>
            <a:off x="9036496" y="843558"/>
            <a:ext cx="0" cy="41844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B6385195-DB26-4243-A39F-D21238D7B284}"/>
              </a:ext>
            </a:extLst>
          </p:cNvPr>
          <p:cNvCxnSpPr/>
          <p:nvPr/>
        </p:nvCxnSpPr>
        <p:spPr>
          <a:xfrm>
            <a:off x="5732074" y="5028005"/>
            <a:ext cx="330442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61003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角度">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角度">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角度">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2476</TotalTime>
  <Words>3756</Words>
  <Application>Microsoft Office PowerPoint</Application>
  <PresentationFormat>全屏显示(16:9)</PresentationFormat>
  <Paragraphs>301</Paragraphs>
  <Slides>50</Slides>
  <Notes>4</Notes>
  <HiddenSlides>0</HiddenSlides>
  <MMClips>0</MMClips>
  <ScaleCrop>false</ScaleCrop>
  <HeadingPairs>
    <vt:vector size="4" baseType="variant">
      <vt:variant>
        <vt:lpstr>主题</vt:lpstr>
      </vt:variant>
      <vt:variant>
        <vt:i4>1</vt:i4>
      </vt:variant>
      <vt:variant>
        <vt:lpstr>幻灯片标题</vt:lpstr>
      </vt:variant>
      <vt:variant>
        <vt:i4>50</vt:i4>
      </vt:variant>
    </vt:vector>
  </HeadingPairs>
  <TitlesOfParts>
    <vt:vector size="51" baseType="lpstr">
      <vt:lpstr>角度</vt:lpstr>
      <vt:lpstr>PowerPoint 演示文稿</vt:lpstr>
      <vt:lpstr>教材与参考书</vt:lpstr>
      <vt:lpstr>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Zhejiang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Architecture</dc:title>
  <dc:creator>Keykey</dc:creator>
  <cp:lastModifiedBy>LvZehua</cp:lastModifiedBy>
  <cp:revision>635</cp:revision>
  <dcterms:created xsi:type="dcterms:W3CDTF">2004-02-06T08:11:00Z</dcterms:created>
  <dcterms:modified xsi:type="dcterms:W3CDTF">2024-11-13T00:52:45Z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ies>
</file>